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60" r:id="rId6"/>
    <p:sldId id="268" r:id="rId7"/>
    <p:sldId id="271" r:id="rId8"/>
    <p:sldId id="272" r:id="rId9"/>
    <p:sldId id="274" r:id="rId10"/>
    <p:sldId id="276" r:id="rId11"/>
    <p:sldId id="277" r:id="rId12"/>
    <p:sldId id="281" r:id="rId13"/>
    <p:sldId id="282" r:id="rId14"/>
    <p:sldId id="284" r:id="rId15"/>
    <p:sldId id="286" r:id="rId16"/>
    <p:sldId id="291" r:id="rId17"/>
    <p:sldId id="295" r:id="rId18"/>
    <p:sldId id="304" r:id="rId19"/>
    <p:sldId id="306" r:id="rId20"/>
    <p:sldId id="307" r:id="rId21"/>
    <p:sldId id="309" r:id="rId22"/>
    <p:sldId id="310" r:id="rId23"/>
  </p:sldIdLst>
  <p:sldSz cx="17999075" cy="8998585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3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3" Type="http://schemas.openxmlformats.org/officeDocument/2006/relationships/image" Target="../media/image25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tags" Target="../tags/tag1.xml"/><Relationship Id="rId1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17998439" cy="899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1748154"/>
            <a:ext cx="17980660" cy="4491990"/>
          </a:xfrm>
          <a:prstGeom prst="rect">
            <a:avLst/>
          </a:prstGeom>
        </p:spPr>
      </p:pic>
      <p:sp>
        <p:nvSpPr>
          <p:cNvPr id="4" name="textbox 3"/>
          <p:cNvSpPr/>
          <p:nvPr/>
        </p:nvSpPr>
        <p:spPr>
          <a:xfrm>
            <a:off x="12463579" y="7364930"/>
            <a:ext cx="4429759" cy="115443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230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江苏省民营科技</a:t>
            </a:r>
            <a:r>
              <a:rPr sz="230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企</a:t>
            </a:r>
            <a:r>
              <a:rPr sz="23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</a:t>
            </a:r>
            <a:endParaRPr lang="en-US" altLang="en-US" sz="2300" dirty="0"/>
          </a:p>
          <a:p>
            <a:pPr algn="l" rtl="0" eaLnBrk="0">
              <a:lnSpc>
                <a:spcPct val="110000"/>
              </a:lnSpc>
            </a:pPr>
            <a:endParaRPr lang="en-US" altLang="en-US" sz="1000" dirty="0"/>
          </a:p>
          <a:p>
            <a:pPr marL="251460" algn="l" rtl="0" eaLnBrk="0">
              <a:lnSpc>
                <a:spcPts val="1350"/>
              </a:lnSpc>
              <a:spcBef>
                <a:spcPts val="340"/>
              </a:spcBef>
              <a:tabLst>
                <a:tab pos="347345" algn="l"/>
              </a:tabLst>
            </a:pP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110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城市道路照明工</a:t>
            </a:r>
            <a:r>
              <a:rPr sz="1100" spc="5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程</a:t>
            </a:r>
            <a:endParaRPr lang="en-US" altLang="en-US" sz="1100" dirty="0"/>
          </a:p>
          <a:p>
            <a:pPr algn="l" rtl="0" eaLnBrk="0">
              <a:lnSpc>
                <a:spcPct val="112000"/>
              </a:lnSpc>
            </a:pPr>
            <a:endParaRPr lang="en-US" altLang="en-US" sz="1000" dirty="0"/>
          </a:p>
          <a:p>
            <a:pPr algn="l" rtl="0" eaLnBrk="0">
              <a:lnSpc>
                <a:spcPct val="141000"/>
              </a:lnSpc>
            </a:pPr>
            <a:endParaRPr lang="en-US" altLang="en-US" sz="200" dirty="0"/>
          </a:p>
          <a:p>
            <a:pPr marL="251460" algn="l" rtl="0" eaLnBrk="0">
              <a:lnSpc>
                <a:spcPts val="1350"/>
              </a:lnSpc>
              <a:spcBef>
                <a:spcPts val="0"/>
              </a:spcBef>
              <a:tabLst>
                <a:tab pos="350520" algn="l"/>
              </a:tabLst>
            </a:pP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110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市政公用工程总承包二级</a:t>
            </a:r>
            <a:r>
              <a:rPr sz="110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           </a:t>
            </a:r>
            <a:r>
              <a:rPr sz="1100" spc="6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钢结构</a:t>
            </a:r>
            <a:r>
              <a:rPr sz="1100" spc="2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专</a:t>
            </a: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业承包三级</a:t>
            </a:r>
            <a:endParaRPr lang="en-US" altLang="en-US" sz="1100" dirty="0"/>
          </a:p>
        </p:txBody>
      </p:sp>
      <p:sp>
        <p:nvSpPr>
          <p:cNvPr id="5" name="path"/>
          <p:cNvSpPr/>
          <p:nvPr/>
        </p:nvSpPr>
        <p:spPr>
          <a:xfrm>
            <a:off x="15152230" y="8345245"/>
            <a:ext cx="142851" cy="142850"/>
          </a:xfrm>
          <a:custGeom>
            <a:avLst/>
            <a:gdLst/>
            <a:ahLst/>
            <a:cxnLst/>
            <a:rect l="0" t="0" r="0" b="0"/>
            <a:pathLst>
              <a:path w="224" h="224">
                <a:moveTo>
                  <a:pt x="0" y="113"/>
                </a:moveTo>
                <a:cubicBezTo>
                  <a:pt x="0" y="50"/>
                  <a:pt x="50" y="0"/>
                  <a:pt x="112" y="0"/>
                </a:cubicBezTo>
                <a:cubicBezTo>
                  <a:pt x="174" y="0"/>
                  <a:pt x="224" y="50"/>
                  <a:pt x="224" y="112"/>
                </a:cubicBezTo>
                <a:cubicBezTo>
                  <a:pt x="224" y="174"/>
                  <a:pt x="174" y="224"/>
                  <a:pt x="112" y="224"/>
                </a:cubicBezTo>
                <a:cubicBezTo>
                  <a:pt x="50" y="224"/>
                  <a:pt x="0" y="174"/>
                  <a:pt x="0" y="113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6" name="path"/>
          <p:cNvSpPr/>
          <p:nvPr/>
        </p:nvSpPr>
        <p:spPr>
          <a:xfrm>
            <a:off x="12571476" y="8345245"/>
            <a:ext cx="143446" cy="142850"/>
          </a:xfrm>
          <a:custGeom>
            <a:avLst/>
            <a:gdLst/>
            <a:ahLst/>
            <a:cxnLst/>
            <a:rect l="0" t="0" r="0" b="0"/>
            <a:pathLst>
              <a:path w="225" h="224">
                <a:moveTo>
                  <a:pt x="0" y="113"/>
                </a:moveTo>
                <a:cubicBezTo>
                  <a:pt x="0" y="50"/>
                  <a:pt x="51" y="0"/>
                  <a:pt x="113" y="0"/>
                </a:cubicBezTo>
                <a:cubicBezTo>
                  <a:pt x="175" y="0"/>
                  <a:pt x="225" y="50"/>
                  <a:pt x="225" y="112"/>
                </a:cubicBezTo>
                <a:cubicBezTo>
                  <a:pt x="225" y="174"/>
                  <a:pt x="175" y="224"/>
                  <a:pt x="113" y="224"/>
                </a:cubicBezTo>
                <a:cubicBezTo>
                  <a:pt x="51" y="224"/>
                  <a:pt x="0" y="174"/>
                  <a:pt x="0" y="113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" name="path"/>
          <p:cNvSpPr/>
          <p:nvPr/>
        </p:nvSpPr>
        <p:spPr>
          <a:xfrm>
            <a:off x="12571476" y="7959737"/>
            <a:ext cx="143446" cy="142850"/>
          </a:xfrm>
          <a:custGeom>
            <a:avLst/>
            <a:gdLst/>
            <a:ahLst/>
            <a:cxnLst/>
            <a:rect l="0" t="0" r="0" b="0"/>
            <a:pathLst>
              <a:path w="225" h="224">
                <a:moveTo>
                  <a:pt x="0" y="112"/>
                </a:moveTo>
                <a:cubicBezTo>
                  <a:pt x="0" y="50"/>
                  <a:pt x="51" y="0"/>
                  <a:pt x="113" y="0"/>
                </a:cubicBezTo>
                <a:cubicBezTo>
                  <a:pt x="175" y="0"/>
                  <a:pt x="225" y="50"/>
                  <a:pt x="225" y="112"/>
                </a:cubicBezTo>
                <a:cubicBezTo>
                  <a:pt x="225" y="174"/>
                  <a:pt x="175" y="224"/>
                  <a:pt x="113" y="224"/>
                </a:cubicBezTo>
                <a:cubicBezTo>
                  <a:pt x="51" y="224"/>
                  <a:pt x="0" y="174"/>
                  <a:pt x="0" y="112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/>
          <p:nvPr/>
        </p:nvSpPr>
        <p:spPr>
          <a:xfrm>
            <a:off x="4644414" y="7447088"/>
            <a:ext cx="3708400" cy="77089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1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豪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生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态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环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境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限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22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</a:t>
            </a:r>
            <a:r>
              <a:rPr sz="1700" spc="-2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700" spc="-90" dirty="0">
                <a:ln w="6501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司</a:t>
            </a:r>
            <a:endParaRPr lang="en-US" altLang="en-US" sz="1700" dirty="0"/>
          </a:p>
          <a:p>
            <a:pPr algn="l" rtl="0" eaLnBrk="0">
              <a:lnSpc>
                <a:spcPct val="105000"/>
              </a:lnSpc>
            </a:pPr>
            <a:endParaRPr lang="en-US" altLang="en-US" sz="1000" dirty="0"/>
          </a:p>
          <a:p>
            <a:pPr marL="132715" algn="l" rtl="0" eaLnBrk="0">
              <a:lnSpc>
                <a:spcPts val="1120"/>
              </a:lnSpc>
              <a:spcBef>
                <a:spcPts val="275"/>
              </a:spcBef>
            </a:pP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址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市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雨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花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台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经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济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开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发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区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凤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汇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道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4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sz="900" spc="-4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9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</a:t>
            </a:r>
            <a:endParaRPr lang="en-US" altLang="en-US" sz="900" dirty="0"/>
          </a:p>
          <a:p>
            <a:pPr marL="1037590" algn="l" rtl="0" eaLnBrk="0">
              <a:lnSpc>
                <a:spcPts val="1130"/>
              </a:lnSpc>
              <a:spcBef>
                <a:spcPts val="65"/>
              </a:spcBef>
            </a:pP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话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8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6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sz="900" spc="-6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-20" dirty="0">
                <a:ln w="3614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endParaRPr lang="en-US" altLang="en-US" sz="900" dirty="0"/>
          </a:p>
        </p:txBody>
      </p:sp>
      <p:sp>
        <p:nvSpPr>
          <p:cNvPr id="9" name="textbox 8"/>
          <p:cNvSpPr/>
          <p:nvPr/>
        </p:nvSpPr>
        <p:spPr>
          <a:xfrm>
            <a:off x="9669271" y="7358009"/>
            <a:ext cx="1771650" cy="11620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3000"/>
              </a:lnSpc>
            </a:pPr>
            <a:endParaRPr lang="en-US" altLang="en-US" sz="100" dirty="0"/>
          </a:p>
          <a:p>
            <a:pPr marL="28575" algn="l" rtl="0" eaLnBrk="0">
              <a:lnSpc>
                <a:spcPct val="99000"/>
              </a:lnSpc>
            </a:pPr>
            <a:r>
              <a:rPr sz="23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AAA</a:t>
            </a:r>
            <a:r>
              <a:rPr sz="2300" spc="1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资信企</a:t>
            </a:r>
            <a:r>
              <a:rPr sz="230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业</a:t>
            </a:r>
            <a:endParaRPr lang="en-US" altLang="en-US" sz="2300" dirty="0"/>
          </a:p>
          <a:p>
            <a:pPr marL="155575" algn="l" rtl="0" eaLnBrk="0">
              <a:lnSpc>
                <a:spcPct val="224000"/>
              </a:lnSpc>
              <a:spcBef>
                <a:spcPts val="200"/>
              </a:spcBef>
              <a:tabLst>
                <a:tab pos="252095" algn="l"/>
                <a:tab pos="260350" algn="l"/>
              </a:tabLst>
            </a:pP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1100" spc="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园林绿化工程专业承</a:t>
            </a:r>
            <a:r>
              <a:rPr sz="1100" spc="7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包</a:t>
            </a: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sz="1100" spc="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	</a:t>
            </a:r>
            <a:r>
              <a:rPr sz="1100" spc="9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环保工程专业承包一</a:t>
            </a:r>
            <a:r>
              <a:rPr sz="1100" spc="4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级</a:t>
            </a:r>
            <a:endParaRPr lang="en-US" altLang="en-US" sz="1100" dirty="0"/>
          </a:p>
        </p:txBody>
      </p:sp>
      <p:sp>
        <p:nvSpPr>
          <p:cNvPr id="10" name="path"/>
          <p:cNvSpPr/>
          <p:nvPr/>
        </p:nvSpPr>
        <p:spPr>
          <a:xfrm>
            <a:off x="9681971" y="8345245"/>
            <a:ext cx="142912" cy="142850"/>
          </a:xfrm>
          <a:custGeom>
            <a:avLst/>
            <a:gdLst/>
            <a:ahLst/>
            <a:cxnLst/>
            <a:rect l="0" t="0" r="0" b="0"/>
            <a:pathLst>
              <a:path w="225" h="224">
                <a:moveTo>
                  <a:pt x="0" y="113"/>
                </a:moveTo>
                <a:cubicBezTo>
                  <a:pt x="0" y="50"/>
                  <a:pt x="50" y="0"/>
                  <a:pt x="112" y="0"/>
                </a:cubicBezTo>
                <a:cubicBezTo>
                  <a:pt x="174" y="0"/>
                  <a:pt x="225" y="50"/>
                  <a:pt x="225" y="112"/>
                </a:cubicBezTo>
                <a:cubicBezTo>
                  <a:pt x="225" y="174"/>
                  <a:pt x="174" y="224"/>
                  <a:pt x="112" y="224"/>
                </a:cubicBezTo>
                <a:cubicBezTo>
                  <a:pt x="50" y="224"/>
                  <a:pt x="0" y="174"/>
                  <a:pt x="0" y="113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1" name="path"/>
          <p:cNvSpPr/>
          <p:nvPr/>
        </p:nvSpPr>
        <p:spPr>
          <a:xfrm>
            <a:off x="9681971" y="7925727"/>
            <a:ext cx="142912" cy="142849"/>
          </a:xfrm>
          <a:custGeom>
            <a:avLst/>
            <a:gdLst/>
            <a:ahLst/>
            <a:cxnLst/>
            <a:rect l="0" t="0" r="0" b="0"/>
            <a:pathLst>
              <a:path w="225" h="224">
                <a:moveTo>
                  <a:pt x="0" y="111"/>
                </a:moveTo>
                <a:cubicBezTo>
                  <a:pt x="0" y="50"/>
                  <a:pt x="50" y="0"/>
                  <a:pt x="112" y="0"/>
                </a:cubicBezTo>
                <a:cubicBezTo>
                  <a:pt x="174" y="0"/>
                  <a:pt x="225" y="50"/>
                  <a:pt x="225" y="112"/>
                </a:cubicBezTo>
                <a:cubicBezTo>
                  <a:pt x="225" y="174"/>
                  <a:pt x="174" y="224"/>
                  <a:pt x="112" y="224"/>
                </a:cubicBezTo>
                <a:cubicBezTo>
                  <a:pt x="50" y="224"/>
                  <a:pt x="0" y="174"/>
                  <a:pt x="0" y="111"/>
                </a:cubicBezTo>
              </a:path>
            </a:pathLst>
          </a:cu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/>
          <p:nvPr/>
        </p:nvSpPr>
        <p:spPr>
          <a:xfrm>
            <a:off x="1559890" y="819578"/>
            <a:ext cx="4138929" cy="5086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3800"/>
              </a:lnSpc>
            </a:pPr>
            <a:r>
              <a:rPr sz="3100" spc="2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至尊为国</a:t>
            </a:r>
            <a:r>
              <a:rPr sz="3100" spc="2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sz="3100" spc="28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至信为</a:t>
            </a:r>
            <a:r>
              <a:rPr sz="3100" spc="210" dirty="0">
                <a:solidFill>
                  <a:srgbClr val="FFFFFF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豪</a:t>
            </a:r>
            <a:endParaRPr lang="en-US" altLang="en-US" sz="31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6479012" y="213359"/>
            <a:ext cx="1235963" cy="11551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8463915" y="6483350"/>
            <a:ext cx="7539990" cy="63500"/>
          </a:xfrm>
          <a:prstGeom prst="rect">
            <a:avLst/>
          </a:prstGeom>
        </p:spPr>
      </p:pic>
      <p:sp>
        <p:nvSpPr>
          <p:cNvPr id="15" name="textbox 14"/>
          <p:cNvSpPr/>
          <p:nvPr/>
        </p:nvSpPr>
        <p:spPr>
          <a:xfrm>
            <a:off x="3035350" y="1558404"/>
            <a:ext cx="4269104" cy="1320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7000"/>
              </a:lnSpc>
            </a:pP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N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O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T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</a:t>
            </a:r>
            <a:r>
              <a:rPr sz="800" spc="3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2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X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U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P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800" spc="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Y</a:t>
            </a:r>
            <a:endParaRPr lang="en-US" altLang="en-US" sz="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0" name="table 330"/>
          <p:cNvGraphicFramePr>
            <a:graphicFrameLocks noGrp="1"/>
          </p:cNvGraphicFramePr>
          <p:nvPr/>
        </p:nvGraphicFramePr>
        <p:xfrm>
          <a:off x="8180451" y="1826894"/>
          <a:ext cx="9109710" cy="5779770"/>
        </p:xfrm>
        <a:graphic>
          <a:graphicData uri="http://schemas.openxmlformats.org/drawingml/2006/table">
            <a:tbl>
              <a:tblPr/>
              <a:tblGrid>
                <a:gridCol w="9109710"/>
              </a:tblGrid>
              <a:tr h="57765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1" name="picture 3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189976" y="1836419"/>
            <a:ext cx="9090659" cy="5760720"/>
          </a:xfrm>
          <a:prstGeom prst="rect">
            <a:avLst/>
          </a:prstGeom>
        </p:spPr>
      </p:pic>
      <p:graphicFrame>
        <p:nvGraphicFramePr>
          <p:cNvPr id="332" name="table 332"/>
          <p:cNvGraphicFramePr>
            <a:graphicFrameLocks noGrp="1"/>
          </p:cNvGraphicFramePr>
          <p:nvPr/>
        </p:nvGraphicFramePr>
        <p:xfrm>
          <a:off x="709802" y="4346067"/>
          <a:ext cx="7416165" cy="3258820"/>
        </p:xfrm>
        <a:graphic>
          <a:graphicData uri="http://schemas.openxmlformats.org/drawingml/2006/table">
            <a:tbl>
              <a:tblPr/>
              <a:tblGrid>
                <a:gridCol w="4966334"/>
                <a:gridCol w="2449830"/>
              </a:tblGrid>
              <a:tr h="32588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33" name="table 333"/>
          <p:cNvGraphicFramePr>
            <a:graphicFrameLocks noGrp="1"/>
          </p:cNvGraphicFramePr>
          <p:nvPr/>
        </p:nvGraphicFramePr>
        <p:xfrm>
          <a:off x="709802" y="4346067"/>
          <a:ext cx="4912359" cy="3258820"/>
        </p:xfrm>
        <a:graphic>
          <a:graphicData uri="http://schemas.openxmlformats.org/drawingml/2006/table">
            <a:tbl>
              <a:tblPr/>
              <a:tblGrid>
                <a:gridCol w="4912359"/>
              </a:tblGrid>
              <a:tr h="324612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34" name="picture 3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19327" y="4355592"/>
            <a:ext cx="4893563" cy="3240023"/>
          </a:xfrm>
          <a:prstGeom prst="rect">
            <a:avLst/>
          </a:prstGeom>
        </p:spPr>
      </p:pic>
      <p:sp>
        <p:nvSpPr>
          <p:cNvPr id="335" name="textbox 335"/>
          <p:cNvSpPr/>
          <p:nvPr/>
        </p:nvSpPr>
        <p:spPr>
          <a:xfrm>
            <a:off x="809971" y="1972704"/>
            <a:ext cx="6771005" cy="22110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建设规模：1200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00平方米</a:t>
            </a:r>
            <a:endParaRPr lang="en-US" altLang="en-US" sz="1400" dirty="0"/>
          </a:p>
          <a:p>
            <a:pPr algn="l" rtl="0" eaLnBrk="0">
              <a:lnSpc>
                <a:spcPct val="122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项目地址：江苏省盐城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市射阳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3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3970" indent="353695" algn="l" rtl="0" eaLnBrk="0">
              <a:lnSpc>
                <a:spcPct val="151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新城区人民医院是射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阳县历史上单体投入最大的建筑综合体，项目致力于打造布局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合理、功能齐全、景观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优美的综合型医院，项目内容包括市政道路、景观工程、绿化工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程以及小型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构筑物。</a:t>
            </a:r>
            <a:endParaRPr lang="en-US" altLang="en-US" sz="1400" dirty="0"/>
          </a:p>
        </p:txBody>
      </p:sp>
      <p:pic>
        <p:nvPicPr>
          <p:cNvPr id="336" name="picture 3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686044" y="4355592"/>
            <a:ext cx="2430779" cy="3240023"/>
          </a:xfrm>
          <a:prstGeom prst="rect">
            <a:avLst/>
          </a:prstGeom>
        </p:spPr>
      </p:pic>
      <p:sp>
        <p:nvSpPr>
          <p:cNvPr id="337" name="textbox 337"/>
          <p:cNvSpPr/>
          <p:nvPr/>
        </p:nvSpPr>
        <p:spPr>
          <a:xfrm>
            <a:off x="810336" y="1217688"/>
            <a:ext cx="7971790" cy="3695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射阳县新城区人民医院室外附属工程(市政及园林绿化工</a:t>
            </a:r>
            <a:r>
              <a:rPr sz="2300" spc="1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r>
              <a:rPr sz="2300" spc="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en-US" sz="2300" dirty="0"/>
          </a:p>
        </p:txBody>
      </p:sp>
      <p:pic>
        <p:nvPicPr>
          <p:cNvPr id="338" name="picture 3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339" name="textbox 339"/>
          <p:cNvSpPr/>
          <p:nvPr/>
        </p:nvSpPr>
        <p:spPr>
          <a:xfrm>
            <a:off x="2619302" y="7644740"/>
            <a:ext cx="9036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景观内庭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院</a:t>
            </a:r>
            <a:endParaRPr lang="en-US" altLang="en-US" sz="1400" dirty="0"/>
          </a:p>
        </p:txBody>
      </p:sp>
      <p:sp>
        <p:nvSpPr>
          <p:cNvPr id="340" name="textbox 340"/>
          <p:cNvSpPr/>
          <p:nvPr/>
        </p:nvSpPr>
        <p:spPr>
          <a:xfrm>
            <a:off x="12505787" y="7644740"/>
            <a:ext cx="89852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主入口景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342" name="textbox 342"/>
          <p:cNvSpPr/>
          <p:nvPr/>
        </p:nvSpPr>
        <p:spPr>
          <a:xfrm>
            <a:off x="6536082" y="7644740"/>
            <a:ext cx="726440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树池坐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凳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picture 3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902196" y="1818132"/>
            <a:ext cx="10410442" cy="5780531"/>
          </a:xfrm>
          <a:prstGeom prst="rect">
            <a:avLst/>
          </a:prstGeom>
        </p:spPr>
      </p:pic>
      <p:pic>
        <p:nvPicPr>
          <p:cNvPr id="372" name="picture 3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81227" y="4282440"/>
            <a:ext cx="7657972" cy="3314700"/>
          </a:xfrm>
          <a:prstGeom prst="rect">
            <a:avLst/>
          </a:prstGeom>
        </p:spPr>
      </p:pic>
      <p:sp>
        <p:nvSpPr>
          <p:cNvPr id="373" name="textbox 373"/>
          <p:cNvSpPr/>
          <p:nvPr/>
        </p:nvSpPr>
        <p:spPr>
          <a:xfrm>
            <a:off x="809971" y="1217726"/>
            <a:ext cx="6746875" cy="2646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淮安化妆品一条街展示区景观工</a:t>
            </a:r>
            <a:r>
              <a:rPr sz="2300" spc="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3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建设规模：2000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项目地址：江苏省淮安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7145" indent="351790" algn="l" rtl="0" eaLnBrk="0">
              <a:lnSpc>
                <a:spcPct val="152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项目在功能复合的前提下，加强了场地特性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的地面景观，做到与周围环境的融合，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不同生态特性的植物“各司其职”外观优美，季相丰富的植物群满足了视觉观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赏需要。</a:t>
            </a:r>
            <a:endParaRPr lang="en-US" altLang="en-US" sz="1400" dirty="0"/>
          </a:p>
        </p:txBody>
      </p:sp>
      <p:pic>
        <p:nvPicPr>
          <p:cNvPr id="374" name="picture 3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376" name="textbox 376"/>
          <p:cNvSpPr/>
          <p:nvPr/>
        </p:nvSpPr>
        <p:spPr>
          <a:xfrm>
            <a:off x="13481153" y="7670038"/>
            <a:ext cx="726440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特色水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endParaRPr lang="en-US" altLang="en-US" sz="1400" dirty="0"/>
          </a:p>
        </p:txBody>
      </p:sp>
      <p:sp>
        <p:nvSpPr>
          <p:cNvPr id="377" name="textbox 377"/>
          <p:cNvSpPr/>
          <p:nvPr/>
        </p:nvSpPr>
        <p:spPr>
          <a:xfrm>
            <a:off x="8937172" y="7628763"/>
            <a:ext cx="7258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景观小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品</a:t>
            </a:r>
            <a:endParaRPr lang="en-US" altLang="en-US" sz="1400" dirty="0"/>
          </a:p>
        </p:txBody>
      </p:sp>
      <p:sp>
        <p:nvSpPr>
          <p:cNvPr id="378" name="textbox 378"/>
          <p:cNvSpPr/>
          <p:nvPr/>
        </p:nvSpPr>
        <p:spPr>
          <a:xfrm>
            <a:off x="2825296" y="7670038"/>
            <a:ext cx="7258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入口景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379" name="textbox 379"/>
          <p:cNvSpPr/>
          <p:nvPr/>
        </p:nvSpPr>
        <p:spPr>
          <a:xfrm>
            <a:off x="6642439" y="7644003"/>
            <a:ext cx="724534" cy="229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花镜景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picture 3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2752" y="1796795"/>
            <a:ext cx="16634460" cy="5836920"/>
          </a:xfrm>
          <a:prstGeom prst="rect">
            <a:avLst/>
          </a:prstGeom>
        </p:spPr>
      </p:pic>
      <p:sp>
        <p:nvSpPr>
          <p:cNvPr id="382" name="textbox 382"/>
          <p:cNvSpPr/>
          <p:nvPr/>
        </p:nvSpPr>
        <p:spPr>
          <a:xfrm>
            <a:off x="808862" y="1217738"/>
            <a:ext cx="9198609" cy="25222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河海大学长荡湖大学科技园(一期)项目总包工程景观绿化工程(</a:t>
            </a:r>
            <a:r>
              <a:rPr sz="2300" spc="3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在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建)</a:t>
            </a:r>
            <a:endParaRPr lang="en-US" altLang="en-US" sz="23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8000"/>
              </a:lnSpc>
            </a:pPr>
            <a:endParaRPr lang="en-US" altLang="en-US" sz="1000" dirty="0"/>
          </a:p>
          <a:p>
            <a:pPr marL="13970" algn="l" rtl="0" eaLnBrk="0">
              <a:lnSpc>
                <a:spcPct val="96000"/>
              </a:lnSpc>
              <a:spcBef>
                <a:spcPts val="42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建设规模：项目总建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筑面积约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70万平方米</a:t>
            </a:r>
            <a:endParaRPr lang="en-US" altLang="en-US" sz="1400" dirty="0"/>
          </a:p>
          <a:p>
            <a:pPr marL="14605" algn="l" rtl="0" eaLnBrk="0">
              <a:lnSpc>
                <a:spcPct val="86000"/>
              </a:lnSpc>
              <a:spcBef>
                <a:spcPts val="109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项目地址：江苏省常州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市金坛区长荡湖北侧</a:t>
            </a:r>
            <a:endParaRPr lang="en-US" altLang="en-US" sz="1400" dirty="0"/>
          </a:p>
          <a:p>
            <a:pPr marL="1460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37000"/>
              </a:lnSpc>
            </a:pPr>
            <a:endParaRPr lang="en-US" altLang="en-US" sz="1000" dirty="0"/>
          </a:p>
          <a:p>
            <a:pPr marL="370840" algn="l" rtl="0" eaLnBrk="0">
              <a:lnSpc>
                <a:spcPct val="86000"/>
              </a:lnSpc>
              <a:spcBef>
                <a:spcPts val="430"/>
              </a:spcBef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海大学长荡湖大学科技园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(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一期)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项目景观绿化，包括校园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内铺装及道路、景观小品、园</a:t>
            </a:r>
            <a:endParaRPr lang="en-US" altLang="en-US" sz="1400" dirty="0"/>
          </a:p>
          <a:p>
            <a:pPr marL="13970" algn="l" rtl="0" eaLnBrk="0">
              <a:lnSpc>
                <a:spcPts val="2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林绿化等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en-US" altLang="en-US" sz="1400" dirty="0"/>
          </a:p>
        </p:txBody>
      </p:sp>
      <p:pic>
        <p:nvPicPr>
          <p:cNvPr id="383" name="picture 3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384" name="textbox 384"/>
          <p:cNvSpPr/>
          <p:nvPr/>
        </p:nvSpPr>
        <p:spPr>
          <a:xfrm>
            <a:off x="4167430" y="7643368"/>
            <a:ext cx="1082039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研究中心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386" name="textbox 386"/>
          <p:cNvSpPr/>
          <p:nvPr/>
        </p:nvSpPr>
        <p:spPr>
          <a:xfrm>
            <a:off x="13048519" y="7643368"/>
            <a:ext cx="540384" cy="232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鸟瞰图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icture 3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4497323"/>
            <a:ext cx="5490971" cy="3136392"/>
          </a:xfrm>
          <a:prstGeom prst="rect">
            <a:avLst/>
          </a:prstGeom>
        </p:spPr>
      </p:pic>
      <p:pic>
        <p:nvPicPr>
          <p:cNvPr id="397" name="picture 3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637275" y="1796795"/>
            <a:ext cx="11679936" cy="5836920"/>
          </a:xfrm>
          <a:prstGeom prst="rect">
            <a:avLst/>
          </a:prstGeom>
        </p:spPr>
      </p:pic>
      <p:sp>
        <p:nvSpPr>
          <p:cNvPr id="398" name="textbox 398"/>
          <p:cNvSpPr/>
          <p:nvPr/>
        </p:nvSpPr>
        <p:spPr>
          <a:xfrm>
            <a:off x="809971" y="1217738"/>
            <a:ext cx="5829300" cy="18567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6510" algn="l" rtl="0" eaLnBrk="0">
              <a:lnSpc>
                <a:spcPct val="98000"/>
              </a:lnSpc>
            </a:pP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南京审计大学莫愁校区综合改造项目(在建</a:t>
            </a:r>
            <a:r>
              <a:rPr sz="2300" spc="6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2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建设规模：5000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项目地址：江苏省南京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</p:txBody>
      </p:sp>
      <p:sp>
        <p:nvSpPr>
          <p:cNvPr id="399" name="textbox 399"/>
          <p:cNvSpPr/>
          <p:nvPr/>
        </p:nvSpPr>
        <p:spPr>
          <a:xfrm>
            <a:off x="791553" y="3313189"/>
            <a:ext cx="7322819" cy="8718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386715" algn="l" rtl="0" eaLnBrk="0">
              <a:lnSpc>
                <a:spcPct val="86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该项目包括室外景观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、园林绿化、水电管网、消防、配电房等，为学生提供健康向上的校</a:t>
            </a:r>
            <a:endParaRPr lang="en-US" altLang="en-US" sz="1400" dirty="0"/>
          </a:p>
          <a:p>
            <a:pPr marL="101600" indent="-52705" algn="l" rtl="0" eaLnBrk="0">
              <a:lnSpc>
                <a:spcPct val="155000"/>
              </a:lnSpc>
              <a:spcBef>
                <a:spcPts val="1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园环境气氛，保证高质量的学习活动环境和生活交往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空间。将传统的“以人为本”理念拓展为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“以人与自然和谐为本”的生态理念，坚持校园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生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态环境可持续发展。</a:t>
            </a:r>
            <a:endParaRPr lang="en-US" altLang="en-US" sz="1400" dirty="0"/>
          </a:p>
        </p:txBody>
      </p:sp>
      <p:pic>
        <p:nvPicPr>
          <p:cNvPr id="400" name="picture 4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401" name="textbox 401"/>
          <p:cNvSpPr/>
          <p:nvPr/>
        </p:nvSpPr>
        <p:spPr>
          <a:xfrm>
            <a:off x="7034512" y="7644003"/>
            <a:ext cx="901700" cy="232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运动场LO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G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O</a:t>
            </a:r>
            <a:endParaRPr lang="en-US" altLang="en-US" sz="1400" dirty="0"/>
          </a:p>
        </p:txBody>
      </p:sp>
      <p:sp>
        <p:nvSpPr>
          <p:cNvPr id="403" name="textbox 403"/>
          <p:cNvSpPr/>
          <p:nvPr/>
        </p:nvSpPr>
        <p:spPr>
          <a:xfrm>
            <a:off x="2861928" y="7644003"/>
            <a:ext cx="724534" cy="229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休闲廊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架</a:t>
            </a:r>
            <a:endParaRPr lang="en-US" altLang="en-US" sz="1400" dirty="0"/>
          </a:p>
        </p:txBody>
      </p:sp>
      <p:sp>
        <p:nvSpPr>
          <p:cNvPr id="404" name="textbox 404"/>
          <p:cNvSpPr/>
          <p:nvPr/>
        </p:nvSpPr>
        <p:spPr>
          <a:xfrm>
            <a:off x="13261878" y="7643368"/>
            <a:ext cx="540384" cy="232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鸟瞰图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picture 4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1796795"/>
            <a:ext cx="16635984" cy="5836920"/>
          </a:xfrm>
          <a:prstGeom prst="rect">
            <a:avLst/>
          </a:prstGeom>
        </p:spPr>
      </p:pic>
      <p:sp>
        <p:nvSpPr>
          <p:cNvPr id="415" name="textbox 415"/>
          <p:cNvSpPr/>
          <p:nvPr/>
        </p:nvSpPr>
        <p:spPr>
          <a:xfrm>
            <a:off x="809971" y="1217738"/>
            <a:ext cx="6902450" cy="18567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镇江农商银行营业办公楼建设工程总承包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EPC</a:t>
            </a:r>
            <a:r>
              <a:rPr sz="2300" spc="1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(在建</a:t>
            </a:r>
            <a:r>
              <a:rPr sz="2300" spc="8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2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建设规模：9000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项目地址：江苏省镇江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</p:txBody>
      </p:sp>
      <p:sp>
        <p:nvSpPr>
          <p:cNvPr id="416" name="textbox 416"/>
          <p:cNvSpPr/>
          <p:nvPr/>
        </p:nvSpPr>
        <p:spPr>
          <a:xfrm>
            <a:off x="809436" y="3313189"/>
            <a:ext cx="7453630" cy="87248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368935" algn="l" rtl="0" eaLnBrk="0">
              <a:lnSpc>
                <a:spcPct val="8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该项目作为镇江正负形办公重点，集聚金融办公人才，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旨在打造金融高端商务办公氛围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endParaRPr lang="en-US" altLang="en-US" sz="1400" dirty="0"/>
          </a:p>
          <a:p>
            <a:pPr marL="12700" indent="3175" algn="l" rtl="0" eaLnBrk="0">
              <a:lnSpc>
                <a:spcPct val="155000"/>
              </a:lnSpc>
              <a:spcBef>
                <a:spcPts val="2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成为该区域实施金融服务创新的重要载体。施工范围包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括铺装沥青道路工程、绿化及养护工程、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水电安装工程、地下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管网工程、小品配套设施安装工程、非机动车棚、精神堡垒、国旗台等。</a:t>
            </a:r>
            <a:endParaRPr lang="en-US" altLang="en-US" sz="1400" dirty="0"/>
          </a:p>
        </p:txBody>
      </p:sp>
      <p:pic>
        <p:nvPicPr>
          <p:cNvPr id="417" name="picture 4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418" name="textbox 418"/>
          <p:cNvSpPr/>
          <p:nvPr/>
        </p:nvSpPr>
        <p:spPr>
          <a:xfrm>
            <a:off x="13075870" y="7644003"/>
            <a:ext cx="904239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水景小鸟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瞰</a:t>
            </a:r>
            <a:endParaRPr lang="en-US" altLang="en-US" sz="1400" dirty="0"/>
          </a:p>
        </p:txBody>
      </p:sp>
      <p:sp>
        <p:nvSpPr>
          <p:cNvPr id="419" name="textbox 419"/>
          <p:cNvSpPr/>
          <p:nvPr/>
        </p:nvSpPr>
        <p:spPr>
          <a:xfrm>
            <a:off x="2771065" y="7644003"/>
            <a:ext cx="904239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微景观夜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endParaRPr lang="en-US" altLang="en-US" sz="1400" dirty="0"/>
          </a:p>
        </p:txBody>
      </p:sp>
      <p:sp>
        <p:nvSpPr>
          <p:cNvPr id="421" name="textbox 421"/>
          <p:cNvSpPr/>
          <p:nvPr/>
        </p:nvSpPr>
        <p:spPr>
          <a:xfrm>
            <a:off x="6801945" y="7644003"/>
            <a:ext cx="7258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精神堡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垒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picture 4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3957828"/>
            <a:ext cx="5128259" cy="3675888"/>
          </a:xfrm>
          <a:prstGeom prst="rect">
            <a:avLst/>
          </a:prstGeom>
        </p:spPr>
      </p:pic>
      <p:pic>
        <p:nvPicPr>
          <p:cNvPr id="457" name="picture 4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12308" y="1798319"/>
            <a:ext cx="11804904" cy="5836920"/>
          </a:xfrm>
          <a:prstGeom prst="rect">
            <a:avLst/>
          </a:prstGeom>
        </p:spPr>
      </p:pic>
      <p:sp>
        <p:nvSpPr>
          <p:cNvPr id="458" name="textbox 458"/>
          <p:cNvSpPr/>
          <p:nvPr/>
        </p:nvSpPr>
        <p:spPr>
          <a:xfrm>
            <a:off x="810606" y="1217738"/>
            <a:ext cx="6771005" cy="2648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397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长春雨润星雨华府2号地块四标段景观绿化</a:t>
            </a: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endParaRPr lang="en-US" altLang="en-US" sz="23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97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建设规模：3657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7平方米</a:t>
            </a:r>
            <a:endParaRPr lang="en-US" altLang="en-US" sz="1400" dirty="0"/>
          </a:p>
          <a:p>
            <a:pPr algn="l" rtl="0" eaLnBrk="0">
              <a:lnSpc>
                <a:spcPct val="122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项目地址：长春市宽城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区雨润路777号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3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31115" indent="344170" algn="l" rtl="0" eaLnBrk="0">
              <a:lnSpc>
                <a:spcPct val="152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包括绿化及养护工程，土方工程、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铺装沥青道路工程、小品工程、围墙工程、临时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围挡工程、车库出入口廊架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、水电安装工程等。</a:t>
            </a:r>
            <a:endParaRPr lang="en-US" altLang="en-US" sz="1400" dirty="0"/>
          </a:p>
        </p:txBody>
      </p:sp>
      <p:pic>
        <p:nvPicPr>
          <p:cNvPr id="459" name="picture 4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460" name="textbox 460"/>
          <p:cNvSpPr/>
          <p:nvPr/>
        </p:nvSpPr>
        <p:spPr>
          <a:xfrm>
            <a:off x="2618235" y="7644003"/>
            <a:ext cx="10814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小区中心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461" name="textbox 461"/>
          <p:cNvSpPr/>
          <p:nvPr/>
        </p:nvSpPr>
        <p:spPr>
          <a:xfrm>
            <a:off x="12263136" y="7644003"/>
            <a:ext cx="10814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小区中心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463" name="textbox 463"/>
          <p:cNvSpPr/>
          <p:nvPr/>
        </p:nvSpPr>
        <p:spPr>
          <a:xfrm>
            <a:off x="6478729" y="7644003"/>
            <a:ext cx="70802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园路绿</a:t>
            </a: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化</a:t>
            </a:r>
            <a:endParaRPr lang="en-US" altLang="en-US" sz="1400" dirty="0"/>
          </a:p>
        </p:txBody>
      </p:sp>
      <p:sp>
        <p:nvSpPr>
          <p:cNvPr id="427" name="textbox 427"/>
          <p:cNvSpPr/>
          <p:nvPr/>
        </p:nvSpPr>
        <p:spPr>
          <a:xfrm>
            <a:off x="719327" y="466343"/>
            <a:ext cx="2214879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97790" algn="l" rtl="0" eaLnBrk="0">
              <a:lnSpc>
                <a:spcPct val="91000"/>
              </a:lnSpc>
              <a:spcBef>
                <a:spcPts val="5"/>
              </a:spcBef>
            </a:pPr>
            <a:r>
              <a:rPr sz="3200" spc="-1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酒店地产类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4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4317491"/>
            <a:ext cx="5262371" cy="3316224"/>
          </a:xfrm>
          <a:prstGeom prst="rect">
            <a:avLst/>
          </a:prstGeom>
        </p:spPr>
      </p:pic>
      <p:pic>
        <p:nvPicPr>
          <p:cNvPr id="498" name="picture 4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483352" y="1796795"/>
            <a:ext cx="11833860" cy="5836920"/>
          </a:xfrm>
          <a:prstGeom prst="rect">
            <a:avLst/>
          </a:prstGeom>
        </p:spPr>
      </p:pic>
      <p:sp>
        <p:nvSpPr>
          <p:cNvPr id="499" name="textbox 499"/>
          <p:cNvSpPr/>
          <p:nvPr/>
        </p:nvSpPr>
        <p:spPr>
          <a:xfrm>
            <a:off x="809971" y="1217738"/>
            <a:ext cx="7482205" cy="264922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5240" algn="l" rtl="0" eaLnBrk="0">
              <a:lnSpc>
                <a:spcPct val="98000"/>
              </a:lnSpc>
            </a:pP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上海临港小镇景观新建项</a:t>
            </a:r>
            <a:r>
              <a:rPr sz="2300" spc="9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建设规模：9000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上海市</a:t>
            </a:r>
            <a:endParaRPr lang="en-US" altLang="en-US" sz="1400" dirty="0"/>
          </a:p>
          <a:p>
            <a:pPr algn="l" rtl="0" eaLnBrk="0">
              <a:lnSpc>
                <a:spcPct val="139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96000"/>
              </a:lnSpc>
              <a:spcBef>
                <a:spcPts val="420"/>
              </a:spcBef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700" dirty="0"/>
          </a:p>
          <a:p>
            <a:pPr marL="15240" indent="353695" algn="l" rtl="0" eaLnBrk="0">
              <a:lnSpc>
                <a:spcPct val="153000"/>
              </a:lnSpc>
              <a:spcBef>
                <a:spcPts val="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项目景观设计整体呈轴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对称式，在满足休闲、集会、展示等功能的同时打造上海临港景观特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色项目。</a:t>
            </a:r>
            <a:endParaRPr lang="en-US" altLang="en-US" sz="1400" dirty="0"/>
          </a:p>
        </p:txBody>
      </p:sp>
      <p:pic>
        <p:nvPicPr>
          <p:cNvPr id="500" name="picture 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501" name="textbox 501"/>
          <p:cNvSpPr/>
          <p:nvPr/>
        </p:nvSpPr>
        <p:spPr>
          <a:xfrm>
            <a:off x="719327" y="466343"/>
            <a:ext cx="1809114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95885" algn="l" rtl="0" eaLnBrk="0">
              <a:lnSpc>
                <a:spcPct val="91000"/>
              </a:lnSpc>
              <a:spcBef>
                <a:spcPts val="5"/>
              </a:spcBef>
            </a:pPr>
            <a:r>
              <a:rPr sz="3200" spc="-1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产业园类</a:t>
            </a:r>
            <a:endParaRPr lang="en-US" altLang="en-US" sz="3200" dirty="0"/>
          </a:p>
        </p:txBody>
      </p:sp>
      <p:sp>
        <p:nvSpPr>
          <p:cNvPr id="502" name="textbox 502"/>
          <p:cNvSpPr/>
          <p:nvPr/>
        </p:nvSpPr>
        <p:spPr>
          <a:xfrm>
            <a:off x="13127059" y="7629397"/>
            <a:ext cx="898525" cy="2432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1715"/>
              </a:lnSpc>
            </a:pPr>
            <a:r>
              <a:rPr sz="1400" spc="-1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主入</a:t>
            </a:r>
            <a:r>
              <a:rPr sz="1400" spc="-1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口LOG</a:t>
            </a: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O</a:t>
            </a:r>
            <a:endParaRPr lang="en-US" altLang="en-US" sz="1400" dirty="0"/>
          </a:p>
        </p:txBody>
      </p:sp>
      <p:sp>
        <p:nvSpPr>
          <p:cNvPr id="504" name="textbox 504"/>
          <p:cNvSpPr/>
          <p:nvPr/>
        </p:nvSpPr>
        <p:spPr>
          <a:xfrm>
            <a:off x="7287782" y="7629397"/>
            <a:ext cx="726440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楼侧景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505" name="textbox 505"/>
          <p:cNvSpPr/>
          <p:nvPr/>
        </p:nvSpPr>
        <p:spPr>
          <a:xfrm>
            <a:off x="2717031" y="7629397"/>
            <a:ext cx="725169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镂空景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墙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picture 5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4317491"/>
            <a:ext cx="4570476" cy="3316224"/>
          </a:xfrm>
          <a:prstGeom prst="rect">
            <a:avLst/>
          </a:prstGeom>
        </p:spPr>
      </p:pic>
      <p:pic>
        <p:nvPicPr>
          <p:cNvPr id="588" name="picture 5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166359" y="1798319"/>
            <a:ext cx="12150852" cy="5835396"/>
          </a:xfrm>
          <a:prstGeom prst="rect">
            <a:avLst/>
          </a:prstGeom>
        </p:spPr>
      </p:pic>
      <p:sp>
        <p:nvSpPr>
          <p:cNvPr id="589" name="textbox 589"/>
          <p:cNvSpPr/>
          <p:nvPr/>
        </p:nvSpPr>
        <p:spPr>
          <a:xfrm>
            <a:off x="810213" y="1217688"/>
            <a:ext cx="6237604" cy="2648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6510" algn="l" rtl="0" eaLnBrk="0">
              <a:lnSpc>
                <a:spcPct val="98000"/>
              </a:lnSpc>
            </a:pPr>
            <a:r>
              <a:rPr sz="2300" spc="1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南京市浦口区楚韵花香景区景观</a:t>
            </a:r>
            <a:r>
              <a:rPr sz="2300" spc="8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建设规模：5000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项目地址：江苏省南京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3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2700" indent="356235" algn="l" rtl="0" eaLnBrk="0">
              <a:lnSpc>
                <a:spcPct val="152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项目旨在打造一个和主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体建筑内空间相吻合的，满足功能前提下的综合性景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观空间。景观定位以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诠释禅宗美学意境，树立南京民宿旅游休闲新标杆。</a:t>
            </a:r>
            <a:endParaRPr lang="en-US" altLang="en-US" sz="1400" dirty="0"/>
          </a:p>
        </p:txBody>
      </p:sp>
      <p:pic>
        <p:nvPicPr>
          <p:cNvPr id="590" name="picture 5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591" name="textbox 591"/>
          <p:cNvSpPr/>
          <p:nvPr/>
        </p:nvSpPr>
        <p:spPr>
          <a:xfrm>
            <a:off x="12060012" y="7644740"/>
            <a:ext cx="90360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夜景鸟瞰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图</a:t>
            </a:r>
            <a:endParaRPr lang="en-US" altLang="en-US" sz="1400" dirty="0"/>
          </a:p>
        </p:txBody>
      </p:sp>
      <p:sp>
        <p:nvSpPr>
          <p:cNvPr id="593" name="textbox 593"/>
          <p:cNvSpPr/>
          <p:nvPr/>
        </p:nvSpPr>
        <p:spPr>
          <a:xfrm>
            <a:off x="2574794" y="7644740"/>
            <a:ext cx="724534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泡池景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594" name="textbox 594"/>
          <p:cNvSpPr/>
          <p:nvPr/>
        </p:nvSpPr>
        <p:spPr>
          <a:xfrm>
            <a:off x="6142859" y="7644740"/>
            <a:ext cx="724534" cy="233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1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私汤入</a:t>
            </a:r>
            <a:r>
              <a:rPr sz="1400" spc="-1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口</a:t>
            </a:r>
            <a:endParaRPr lang="en-US" altLang="en-US" sz="1400" dirty="0"/>
          </a:p>
        </p:txBody>
      </p:sp>
      <p:sp>
        <p:nvSpPr>
          <p:cNvPr id="560" name="textbox 560"/>
          <p:cNvSpPr/>
          <p:nvPr/>
        </p:nvSpPr>
        <p:spPr>
          <a:xfrm>
            <a:off x="810132" y="399033"/>
            <a:ext cx="1402714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p>
            <a:pPr algn="l" rtl="0" eaLnBrk="0">
              <a:lnSpc>
                <a:spcPct val="105000"/>
              </a:lnSpc>
            </a:pPr>
            <a:endParaRPr lang="en-US" altLang="en-US" sz="600" dirty="0"/>
          </a:p>
          <a:p>
            <a:pPr marL="92710" algn="l" rtl="0" eaLnBrk="0">
              <a:lnSpc>
                <a:spcPct val="91000"/>
              </a:lnSpc>
            </a:pPr>
            <a:r>
              <a:rPr sz="3200" spc="-1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庭</a:t>
            </a:r>
            <a:r>
              <a:rPr sz="3200" spc="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院类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picture 6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1798319"/>
            <a:ext cx="16635984" cy="5836920"/>
          </a:xfrm>
          <a:prstGeom prst="rect">
            <a:avLst/>
          </a:prstGeom>
        </p:spPr>
      </p:pic>
      <p:sp>
        <p:nvSpPr>
          <p:cNvPr id="605" name="textbox 605"/>
          <p:cNvSpPr/>
          <p:nvPr/>
        </p:nvSpPr>
        <p:spPr>
          <a:xfrm>
            <a:off x="809971" y="1217738"/>
            <a:ext cx="3991609" cy="18567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20320" algn="l" rtl="0" eaLnBrk="0">
              <a:lnSpc>
                <a:spcPct val="98000"/>
              </a:lnSpc>
            </a:pPr>
            <a:r>
              <a:rPr sz="2300" spc="10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月亮湾酒店室外泛光照明工</a:t>
            </a:r>
            <a:r>
              <a:rPr sz="2300" spc="60" dirty="0">
                <a:ln w="8717" cap="flat" cmpd="sng">
                  <a:solidFill>
                    <a:srgbClr val="191919">
                      <a:alpha val="100000"/>
                    </a:srgbClr>
                  </a:solidFill>
                  <a:prstDash val="solid"/>
                  <a:bevel/>
                </a:ln>
                <a:solidFill>
                  <a:srgbClr val="191919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97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建设规模：2000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algn="l" rtl="0" eaLnBrk="0">
              <a:lnSpc>
                <a:spcPct val="122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项目地址：江苏省盐城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市滨海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</p:txBody>
      </p:sp>
      <p:sp>
        <p:nvSpPr>
          <p:cNvPr id="606" name="textbox 606"/>
          <p:cNvSpPr/>
          <p:nvPr/>
        </p:nvSpPr>
        <p:spPr>
          <a:xfrm>
            <a:off x="808008" y="3313277"/>
            <a:ext cx="4105909" cy="86931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370840" algn="l" rtl="0" eaLnBrk="0">
              <a:lnSpc>
                <a:spcPct val="97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项目以造型和美学为出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发点，把建筑物和环境展</a:t>
            </a:r>
            <a:endParaRPr lang="en-US" altLang="en-US" sz="1400" dirty="0"/>
          </a:p>
          <a:p>
            <a:pPr marL="13970" algn="l" rtl="0" eaLnBrk="0">
              <a:lnSpc>
                <a:spcPct val="97000"/>
              </a:lnSpc>
              <a:spcBef>
                <a:spcPts val="90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现的更美丽，不仅用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灯光照亮建筑与城市，更让美富</a:t>
            </a:r>
            <a:endParaRPr lang="en-US" altLang="en-US" sz="1400" dirty="0"/>
          </a:p>
          <a:p>
            <a:pPr algn="l" rtl="0" eaLnBrk="0">
              <a:lnSpc>
                <a:spcPct val="106000"/>
              </a:lnSpc>
            </a:pPr>
            <a:endParaRPr lang="en-US" altLang="en-US" sz="700" dirty="0"/>
          </a:p>
          <a:p>
            <a:pPr marL="12700" algn="l" rtl="0" eaLnBrk="0">
              <a:lnSpc>
                <a:spcPct val="95000"/>
              </a:lnSpc>
              <a:spcBef>
                <a:spcPts val="0"/>
              </a:spcBef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有艺术性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en-US" altLang="en-US" sz="1400" dirty="0"/>
          </a:p>
        </p:txBody>
      </p:sp>
      <p:sp>
        <p:nvSpPr>
          <p:cNvPr id="607" name="textbox 607"/>
          <p:cNvSpPr/>
          <p:nvPr/>
        </p:nvSpPr>
        <p:spPr>
          <a:xfrm>
            <a:off x="719327" y="466343"/>
            <a:ext cx="2214879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97790" algn="l" rtl="0" eaLnBrk="0">
              <a:lnSpc>
                <a:spcPct val="91000"/>
              </a:lnSpc>
              <a:spcBef>
                <a:spcPts val="5"/>
              </a:spcBef>
            </a:pPr>
            <a:r>
              <a:rPr sz="3200" spc="-1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亮化工程类</a:t>
            </a:r>
            <a:endParaRPr lang="en-US" altLang="en-US" sz="3200" dirty="0"/>
          </a:p>
        </p:txBody>
      </p:sp>
      <p:pic>
        <p:nvPicPr>
          <p:cNvPr id="608" name="picture 60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picture 6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4317491"/>
            <a:ext cx="5260847" cy="3316224"/>
          </a:xfrm>
          <a:prstGeom prst="rect">
            <a:avLst/>
          </a:prstGeom>
        </p:spPr>
      </p:pic>
      <p:pic>
        <p:nvPicPr>
          <p:cNvPr id="612" name="picture 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329428" y="1796795"/>
            <a:ext cx="11987784" cy="5836920"/>
          </a:xfrm>
          <a:prstGeom prst="rect">
            <a:avLst/>
          </a:prstGeom>
        </p:spPr>
      </p:pic>
      <p:sp>
        <p:nvSpPr>
          <p:cNvPr id="613" name="textbox 613"/>
          <p:cNvSpPr/>
          <p:nvPr/>
        </p:nvSpPr>
        <p:spPr>
          <a:xfrm>
            <a:off x="808722" y="3313824"/>
            <a:ext cx="7127875" cy="87058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370205" algn="l" rtl="0" eaLnBrk="0">
              <a:lnSpc>
                <a:spcPct val="86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本项目是桥林地区沿江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发展的重要交通轴线，同时也是桥林新城与江北中心城、南京市</a:t>
            </a:r>
            <a:endParaRPr lang="en-US" altLang="en-US" sz="1400" dirty="0"/>
          </a:p>
          <a:p>
            <a:pPr marL="12700" indent="6350" algn="l" rtl="0" eaLnBrk="0">
              <a:lnSpc>
                <a:spcPct val="155000"/>
              </a:lnSpc>
              <a:spcBef>
                <a:spcPts val="1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主城区快速联系的最主要通道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。工程内容包括临时道路、挡土墙、路基土方开挖和填筑、特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殊路基处理、雨污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水管道施工。</a:t>
            </a:r>
            <a:endParaRPr lang="en-US" altLang="en-US" sz="1400" dirty="0"/>
          </a:p>
        </p:txBody>
      </p:sp>
      <p:sp>
        <p:nvSpPr>
          <p:cNvPr id="614" name="textbox 614"/>
          <p:cNvSpPr/>
          <p:nvPr/>
        </p:nvSpPr>
        <p:spPr>
          <a:xfrm>
            <a:off x="809971" y="1972704"/>
            <a:ext cx="2503804" cy="112585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建设规模：2800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marL="13335" algn="l" rtl="0" eaLnBrk="0">
              <a:lnSpc>
                <a:spcPct val="209000"/>
              </a:lnSpc>
              <a:spcBef>
                <a:spcPts val="15"/>
              </a:spcBef>
            </a:pP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项目地址：江苏省南京市浦</a:t>
            </a: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口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区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</p:txBody>
      </p:sp>
      <p:sp>
        <p:nvSpPr>
          <p:cNvPr id="615" name="textbox 615"/>
          <p:cNvSpPr/>
          <p:nvPr/>
        </p:nvSpPr>
        <p:spPr>
          <a:xfrm>
            <a:off x="814958" y="1217738"/>
            <a:ext cx="6744969" cy="370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省道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S</a:t>
            </a: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356浦口西江路至苏皖省界段道路工程(在建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endParaRPr lang="en-US" altLang="en-US" sz="2300" dirty="0"/>
          </a:p>
        </p:txBody>
      </p:sp>
      <p:pic>
        <p:nvPicPr>
          <p:cNvPr id="616" name="picture 6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617" name="textbox 617"/>
          <p:cNvSpPr/>
          <p:nvPr/>
        </p:nvSpPr>
        <p:spPr>
          <a:xfrm>
            <a:off x="719327" y="466343"/>
            <a:ext cx="1402714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99695" algn="l" rtl="0" eaLnBrk="0">
              <a:lnSpc>
                <a:spcPct val="91000"/>
              </a:lnSpc>
              <a:spcBef>
                <a:spcPts val="5"/>
              </a:spcBef>
            </a:pPr>
            <a:r>
              <a:rPr sz="3200" spc="-2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公路类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-635"/>
            <a:ext cx="17999075" cy="89992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5690616"/>
            <a:ext cx="5881116" cy="310743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 rot="21600000">
            <a:off x="5831370" y="19596"/>
            <a:ext cx="3134867" cy="3131820"/>
            <a:chOff x="0" y="0"/>
            <a:chExt cx="3134867" cy="313182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3134867" cy="3131820"/>
            </a:xfrm>
            <a:prstGeom prst="rect">
              <a:avLst/>
            </a:prstGeom>
          </p:spPr>
        </p:pic>
        <p:sp>
          <p:nvSpPr>
            <p:cNvPr id="18" name="textbox 18"/>
            <p:cNvSpPr/>
            <p:nvPr/>
          </p:nvSpPr>
          <p:spPr>
            <a:xfrm>
              <a:off x="-12700" y="-12700"/>
              <a:ext cx="3160395" cy="317182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6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107000"/>
                </a:lnSpc>
              </a:pPr>
              <a:endParaRPr lang="en-US" altLang="en-US" sz="1000" dirty="0"/>
            </a:p>
            <a:p>
              <a:pPr marL="1889760" indent="-748030" algn="l" rtl="0" eaLnBrk="0">
                <a:lnSpc>
                  <a:spcPct val="136000"/>
                </a:lnSpc>
                <a:spcBef>
                  <a:spcPts val="5"/>
                </a:spcBef>
              </a:pPr>
              <a:r>
                <a:rPr sz="1500" spc="70" dirty="0">
                  <a:ln w="579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01</a:t>
              </a:r>
              <a:r>
                <a:rPr sz="1500" spc="7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</a:t>
              </a:r>
              <a:r>
                <a:rPr sz="1500" spc="70" dirty="0">
                  <a:ln w="579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公司简</a:t>
              </a:r>
              <a:r>
                <a:rPr sz="1500" spc="50" dirty="0">
                  <a:ln w="579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介</a:t>
              </a:r>
              <a:r>
                <a:rPr sz="1500" spc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        </a:t>
              </a:r>
              <a:endParaRPr lang="en-US" altLang="en-US" sz="800" dirty="0"/>
            </a:p>
          </p:txBody>
        </p:sp>
      </p:grpSp>
      <p:sp>
        <p:nvSpPr>
          <p:cNvPr id="20" name="textbox 20"/>
          <p:cNvSpPr/>
          <p:nvPr/>
        </p:nvSpPr>
        <p:spPr>
          <a:xfrm>
            <a:off x="6813550" y="3150870"/>
            <a:ext cx="1359535" cy="4508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algn="r" rtl="0" eaLnBrk="0">
              <a:lnSpc>
                <a:spcPct val="100000"/>
              </a:lnSpc>
              <a:spcBef>
                <a:spcPts val="710"/>
              </a:spcBef>
            </a:pPr>
            <a:r>
              <a:rPr sz="150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02</a:t>
            </a:r>
            <a:r>
              <a:rPr sz="1500" spc="7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50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主要业</a:t>
            </a:r>
            <a:r>
              <a:rPr sz="1500" spc="5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绩</a:t>
            </a:r>
            <a:endParaRPr lang="en-US" altLang="en-US" sz="1500" dirty="0"/>
          </a:p>
          <a:p>
            <a:pPr algn="r" rtl="0" eaLnBrk="0">
              <a:lnSpc>
                <a:spcPct val="100000"/>
              </a:lnSpc>
              <a:spcBef>
                <a:spcPts val="1055"/>
              </a:spcBef>
            </a:pPr>
            <a:endParaRPr lang="en-US" altLang="en-US" sz="800" dirty="0"/>
          </a:p>
        </p:txBody>
      </p:sp>
      <p:grpSp>
        <p:nvGrpSpPr>
          <p:cNvPr id="4" name="group 4"/>
          <p:cNvGrpSpPr/>
          <p:nvPr/>
        </p:nvGrpSpPr>
        <p:grpSpPr>
          <a:xfrm rot="21600000">
            <a:off x="12506261" y="1407668"/>
            <a:ext cx="2210499" cy="2210498"/>
            <a:chOff x="0" y="0"/>
            <a:chExt cx="2210499" cy="2210498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0" y="0"/>
              <a:ext cx="2210499" cy="2210498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573544" y="573557"/>
              <a:ext cx="1063397" cy="1063383"/>
            </a:xfrm>
            <a:prstGeom prst="rect">
              <a:avLst/>
            </a:prstGeom>
          </p:spPr>
        </p:pic>
        <p:sp>
          <p:nvSpPr>
            <p:cNvPr id="23" name="textbox 23"/>
            <p:cNvSpPr/>
            <p:nvPr/>
          </p:nvSpPr>
          <p:spPr>
            <a:xfrm>
              <a:off x="882456" y="923779"/>
              <a:ext cx="393700" cy="44069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92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97000"/>
                </a:lnSpc>
              </a:pPr>
              <a:r>
                <a:rPr sz="2800" spc="-110" dirty="0">
                  <a:solidFill>
                    <a:srgbClr val="3D3D3D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01</a:t>
              </a:r>
              <a:endParaRPr lang="en-US" altLang="en-US" sz="2800" dirty="0"/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828952" y="3992664"/>
            <a:ext cx="1432623" cy="139868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179998" y="4014012"/>
            <a:ext cx="2571851" cy="558165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236586" y="2242820"/>
            <a:ext cx="951903" cy="135910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2162810" y="3202495"/>
            <a:ext cx="2126106" cy="485266"/>
          </a:xfrm>
          <a:prstGeom prst="rect">
            <a:avLst/>
          </a:prstGeom>
        </p:spPr>
      </p:pic>
      <p:sp>
        <p:nvSpPr>
          <p:cNvPr id="28" name="textbox 28"/>
          <p:cNvSpPr/>
          <p:nvPr/>
        </p:nvSpPr>
        <p:spPr>
          <a:xfrm>
            <a:off x="12871223" y="4650855"/>
            <a:ext cx="1276985" cy="16446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1000"/>
              </a:lnSpc>
            </a:pPr>
            <a:r>
              <a:rPr sz="1000" spc="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COMPANY</a:t>
            </a:r>
            <a:r>
              <a:rPr sz="1000" spc="75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000" spc="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PROFILE</a:t>
            </a:r>
            <a:endParaRPr lang="en-US" altLang="en-US" sz="1000" dirty="0"/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5352307" y="4234637"/>
            <a:ext cx="1528813" cy="952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9163304" y="4230103"/>
            <a:ext cx="1528813" cy="9525"/>
          </a:xfrm>
          <a:prstGeom prst="rect">
            <a:avLst/>
          </a:prstGeom>
        </p:spPr>
      </p:pic>
      <p:sp>
        <p:nvSpPr>
          <p:cNvPr id="3" name="textbox 20"/>
          <p:cNvSpPr/>
          <p:nvPr/>
        </p:nvSpPr>
        <p:spPr>
          <a:xfrm>
            <a:off x="6813550" y="3992880"/>
            <a:ext cx="1359535" cy="450850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algn="r" rtl="0" eaLnBrk="0">
              <a:lnSpc>
                <a:spcPct val="100000"/>
              </a:lnSpc>
              <a:spcBef>
                <a:spcPts val="710"/>
              </a:spcBef>
            </a:pPr>
            <a:r>
              <a:rPr sz="150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en-US" sz="150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500" spc="70" dirty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sz="1500" spc="70" dirty="0">
                <a:ln w="579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招聘岗位</a:t>
            </a:r>
            <a:endParaRPr lang="en-US" altLang="en-US" sz="1500" dirty="0"/>
          </a:p>
          <a:p>
            <a:pPr algn="r" rtl="0" eaLnBrk="0">
              <a:lnSpc>
                <a:spcPct val="100000"/>
              </a:lnSpc>
              <a:spcBef>
                <a:spcPts val="1055"/>
              </a:spcBef>
            </a:pPr>
            <a:endParaRPr lang="en-US" altLang="en-US" sz="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picture 6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15796259" y="252984"/>
            <a:ext cx="1848612" cy="675131"/>
          </a:xfrm>
          <a:prstGeom prst="rect">
            <a:avLst/>
          </a:prstGeom>
        </p:spPr>
      </p:pic>
      <p:pic>
        <p:nvPicPr>
          <p:cNvPr id="275" name="picture 2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8999219" cy="8999219"/>
          </a:xfrm>
          <a:prstGeom prst="rect">
            <a:avLst/>
          </a:prstGeom>
        </p:spPr>
      </p:pic>
      <p:grpSp>
        <p:nvGrpSpPr>
          <p:cNvPr id="46" name="group 46"/>
          <p:cNvGrpSpPr/>
          <p:nvPr/>
        </p:nvGrpSpPr>
        <p:grpSpPr>
          <a:xfrm rot="21600000">
            <a:off x="3506342" y="1407134"/>
            <a:ext cx="2210638" cy="2210651"/>
            <a:chOff x="0" y="0"/>
            <a:chExt cx="2210638" cy="2210651"/>
          </a:xfrm>
        </p:grpSpPr>
        <p:pic>
          <p:nvPicPr>
            <p:cNvPr id="277" name="picture 2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210638" cy="2210651"/>
            </a:xfrm>
            <a:prstGeom prst="rect">
              <a:avLst/>
            </a:prstGeom>
          </p:spPr>
        </p:pic>
        <p:pic>
          <p:nvPicPr>
            <p:cNvPr id="278" name="picture 2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73405" y="573595"/>
              <a:ext cx="1063650" cy="1063459"/>
            </a:xfrm>
            <a:prstGeom prst="rect">
              <a:avLst/>
            </a:prstGeom>
          </p:spPr>
        </p:pic>
        <p:sp>
          <p:nvSpPr>
            <p:cNvPr id="279" name="textbox 279"/>
            <p:cNvSpPr/>
            <p:nvPr/>
          </p:nvSpPr>
          <p:spPr>
            <a:xfrm>
              <a:off x="840584" y="923830"/>
              <a:ext cx="476884" cy="461009"/>
            </a:xfrm>
            <a:prstGeom prst="rect">
              <a:avLst/>
            </a:prstGeom>
          </p:spPr>
          <p:txBody>
            <a:bodyPr vert="horz" wrap="square" lIns="0" tIns="0" rIns="0" bIns="0"/>
            <a:p>
              <a:pPr algn="l" rtl="0" eaLnBrk="0">
                <a:lnSpc>
                  <a:spcPct val="71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82000"/>
                </a:lnSpc>
              </a:pPr>
              <a:r>
                <a:rPr sz="3500" spc="-170" dirty="0">
                  <a:solidFill>
                    <a:srgbClr val="3D3D3D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</a:t>
              </a:r>
              <a:r>
                <a:rPr lang="en-US" sz="3500" spc="-170" dirty="0">
                  <a:solidFill>
                    <a:srgbClr val="3D3D3D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3</a:t>
              </a:r>
              <a:endParaRPr lang="en-US" sz="3500" spc="-170" dirty="0">
                <a:solidFill>
                  <a:srgbClr val="3D3D3D">
                    <a:alpha val="100000"/>
                  </a:srgbClr>
                </a:solidFill>
                <a:latin typeface="Arial" panose="020B0604020202020204"/>
                <a:ea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280" name="textbox 280"/>
          <p:cNvSpPr/>
          <p:nvPr/>
        </p:nvSpPr>
        <p:spPr>
          <a:xfrm>
            <a:off x="3487212" y="3921175"/>
            <a:ext cx="2040889" cy="893444"/>
          </a:xfrm>
          <a:prstGeom prst="rect">
            <a:avLst/>
          </a:prstGeom>
        </p:spPr>
        <p:txBody>
          <a:bodyPr vert="horz" wrap="square" lIns="0" tIns="0" rIns="0" bIns="0"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sz="3900" spc="70" dirty="0">
                <a:ln w="1451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招聘岗位</a:t>
            </a:r>
            <a:endParaRPr lang="en-US" altLang="en-US" sz="3900" dirty="0"/>
          </a:p>
          <a:p>
            <a:pPr algn="l" rtl="0" eaLnBrk="0">
              <a:lnSpc>
                <a:spcPct val="110000"/>
              </a:lnSpc>
            </a:pPr>
            <a:endParaRPr lang="en-US" altLang="en-US" sz="9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393065" algn="l" rtl="0" eaLnBrk="0">
              <a:lnSpc>
                <a:spcPct val="91000"/>
              </a:lnSpc>
            </a:pPr>
            <a:r>
              <a:rPr sz="100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Recruitment position</a:t>
            </a:r>
            <a:endParaRPr sz="1000" dirty="0">
              <a:solidFill>
                <a:srgbClr val="FFFFFF">
                  <a:alpha val="100000"/>
                </a:srgb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5"/>
            </p:custDataLst>
          </p:nvPr>
        </p:nvGraphicFramePr>
        <p:xfrm>
          <a:off x="9464675" y="1061720"/>
          <a:ext cx="7759065" cy="51898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0405"/>
                <a:gridCol w="1136650"/>
                <a:gridCol w="1334135"/>
                <a:gridCol w="4587875"/>
              </a:tblGrid>
              <a:tr h="8686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序号</a:t>
                      </a:r>
                      <a:endParaRPr lang="en-US" altLang="en-US" sz="1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岗位</a:t>
                      </a:r>
                      <a:endParaRPr lang="en-US" altLang="en-US" sz="1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办公地点</a:t>
                      </a:r>
                      <a:endParaRPr lang="en-US" altLang="en-US" sz="1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岗位要求</a:t>
                      </a:r>
                      <a:endParaRPr lang="en-US" altLang="en-US" sz="1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081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景观设计师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公司总部/各项目所在地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1、环艺、园林、等相关专业专科及以上学历；</a:t>
                      </a:r>
                      <a:endParaRPr 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2、熟练或精通画图软件，以及其他作图和办公软件；3、熟悉工程设计标准和各项要求，了解国家相关行业的规范；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160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园林预算员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公司总部/各项目所在地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1、负责园林工程、亮化安装工程的施工图纸工程量计算、材料计划数量复核、材料结算、成本编制等；劳务清单复核、劳务开标、清标、汇总分析等。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7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16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园林施工员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各项目所在地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1、制定公共装饰施工现场的施工工艺、材料下单预算等；</a:t>
                      </a:r>
                      <a:endParaRPr 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2、检查、指导公共装饰施工现场的施工工艺，处理出现的技术问题，保障工程质量达标；</a:t>
                      </a:r>
                      <a:endParaRPr 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15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3、跟进、督促施工进度，保障工程的工期；</a:t>
                      </a:r>
                      <a:endParaRPr lang="en-US" altLang="en-US" sz="1500" b="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0" name="文本框 99"/>
          <p:cNvSpPr txBox="1"/>
          <p:nvPr/>
        </p:nvSpPr>
        <p:spPr>
          <a:xfrm>
            <a:off x="9464675" y="6601460"/>
            <a:ext cx="76739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薪资待遇：第一年综合年薪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7-8</a:t>
            </a:r>
            <a:r>
              <a:rPr lang="zh-CN" altLang="en-US" b="0">
                <a:latin typeface="Times New Roman" panose="02020603050405020304" charset="0"/>
                <a:ea typeface="宋体" panose="02010600030101010101" pitchFamily="2" charset="-122"/>
              </a:rPr>
              <a:t>万元，每年一次晋升，调薪；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福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利：五险一金、员工宿舍、食堂、班车、餐补、交通补、通讯补、生日礼金等，每年为员工提供免费的健康体检，并组织赛跑、拔河、篮球赛等丰富的员工活动。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8979026" y="0"/>
            <a:ext cx="9020046" cy="8999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0" y="0"/>
            <a:ext cx="8961055" cy="3379215"/>
          </a:xfrm>
          <a:prstGeom prst="rect">
            <a:avLst/>
          </a:prstGeom>
        </p:spPr>
      </p:pic>
      <p:sp>
        <p:nvSpPr>
          <p:cNvPr id="4" name="textbox 3"/>
          <p:cNvSpPr/>
          <p:nvPr/>
        </p:nvSpPr>
        <p:spPr>
          <a:xfrm>
            <a:off x="702983" y="3774515"/>
            <a:ext cx="6176645" cy="194817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sz="2000" u="sng" spc="0" dirty="0">
                <a:ln w="31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uFill>
                  <a:solidFill>
                    <a:srgbClr val="D9D9D9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CONTACT</a:t>
            </a:r>
            <a:r>
              <a:rPr sz="2000" u="sng" spc="200" dirty="0">
                <a:solidFill>
                  <a:srgbClr val="000000">
                    <a:alpha val="100000"/>
                  </a:srgbClr>
                </a:solidFill>
                <a:uFill>
                  <a:solidFill>
                    <a:srgbClr val="D9D9D9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spc="0" dirty="0">
                <a:ln w="31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US</a:t>
            </a:r>
            <a:endParaRPr lang="en-US" altLang="en-US" sz="20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sz="2000" spc="-3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联系我</a:t>
            </a:r>
            <a:r>
              <a:rPr sz="20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们</a:t>
            </a:r>
            <a:endParaRPr sz="20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南京国豪生态环境工程有限公司</a:t>
            </a:r>
            <a:endParaRPr lang="en-US" altLang="en-US" sz="15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公司地址：江苏省南京市雨花经济开发区凤汇大道10号</a:t>
            </a:r>
            <a:endParaRPr lang="en-US" altLang="en-US" sz="15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公司网站：www.njghgf.com</a:t>
            </a:r>
            <a:endParaRPr lang="en-US" altLang="en-US" sz="15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联 系 人：高经理</a:t>
            </a:r>
            <a:endParaRPr lang="en-US" altLang="en-US" sz="15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联系电话：025-69021618</a:t>
            </a:r>
            <a:endParaRPr lang="en-US" altLang="en-US" sz="1500" dirty="0"/>
          </a:p>
          <a:p>
            <a:pPr marL="13335" algn="l" rtl="0" eaLnBrk="0">
              <a:lnSpc>
                <a:spcPct val="96000"/>
              </a:lnSpc>
              <a:spcBef>
                <a:spcPts val="1060"/>
              </a:spcBef>
            </a:pPr>
            <a:r>
              <a:rPr lang="en-US" altLang="en-US" sz="1500" dirty="0"/>
              <a:t>简历投递邮箱：njghrlzy@163.com</a:t>
            </a:r>
            <a:endParaRPr lang="en-US" altLang="en-US" sz="1500" dirty="0"/>
          </a:p>
        </p:txBody>
      </p:sp>
      <p:sp>
        <p:nvSpPr>
          <p:cNvPr id="5" name="textbox 4"/>
          <p:cNvSpPr/>
          <p:nvPr/>
        </p:nvSpPr>
        <p:spPr>
          <a:xfrm>
            <a:off x="9830351" y="1650289"/>
            <a:ext cx="7239634" cy="120396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375285" algn="l" rtl="0" eaLnBrk="0">
              <a:lnSpc>
                <a:spcPct val="84000"/>
              </a:lnSpc>
            </a:pPr>
            <a:r>
              <a:rPr sz="1400" spc="2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公司坚持“员工以勤奋为本，工程以质量为本，竞争以实力为本，企业以信誉为本”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</a:t>
            </a:r>
            <a:endParaRPr lang="en-US" altLang="en-US" sz="1400" dirty="0"/>
          </a:p>
          <a:p>
            <a:pPr marL="12700" indent="4445" algn="l" rtl="0" eaLnBrk="0">
              <a:lnSpc>
                <a:spcPct val="156000"/>
              </a:lnSpc>
              <a:spcBef>
                <a:spcPts val="10"/>
              </a:spcBef>
            </a:pPr>
            <a:r>
              <a:rPr sz="1400" spc="2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企业精神，凭借良好的团队素质、丰富的施工经验、雄厚的技术力量、科学的管理方法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和先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3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进的施工工艺，先后承接了大量的工程项目，在施工过程中</a:t>
            </a:r>
            <a:r>
              <a:rPr sz="1400" spc="2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严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把质量关，注重细节管理与施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工，力争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把每个工程都做到精品工程。</a:t>
            </a:r>
            <a:endParaRPr lang="en-US" alt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59" y="252984"/>
            <a:ext cx="1848612" cy="675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795306" y="1299350"/>
            <a:ext cx="873822" cy="47014"/>
          </a:xfrm>
          <a:prstGeom prst="rect">
            <a:avLst/>
          </a:prstGeom>
        </p:spPr>
      </p:pic>
      <p:pic>
        <p:nvPicPr>
          <p:cNvPr id="9" name="图片 8" descr="微信图片_20230328102201"/>
          <p:cNvPicPr>
            <a:picLocks noChangeAspect="1"/>
          </p:cNvPicPr>
          <p:nvPr/>
        </p:nvPicPr>
        <p:blipFill>
          <a:blip r:embed="rId5"/>
          <a:srcRect l="11798" t="25815" r="12215" b="23267"/>
          <a:stretch>
            <a:fillRect/>
          </a:stretch>
        </p:blipFill>
        <p:spPr>
          <a:xfrm>
            <a:off x="5430520" y="3774440"/>
            <a:ext cx="3029585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2"/>
          <p:cNvSpPr/>
          <p:nvPr/>
        </p:nvSpPr>
        <p:spPr>
          <a:xfrm>
            <a:off x="9628275" y="1987893"/>
            <a:ext cx="7580630" cy="42881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539750" algn="l" rtl="0" eaLnBrk="0">
              <a:lnSpc>
                <a:spcPct val="85000"/>
              </a:lnSpc>
            </a:pP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南京国豪生态环境工程有限公司是国豪股份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(股票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代码：</a:t>
            </a:r>
            <a:endParaRPr lang="en-US" altLang="en-US" sz="2000" dirty="0"/>
          </a:p>
          <a:p>
            <a:pPr marL="25400" indent="-12700" algn="l" rtl="0" eaLnBrk="0">
              <a:lnSpc>
                <a:spcPct val="142000"/>
              </a:lnSpc>
              <a:spcBef>
                <a:spcPts val="70"/>
              </a:spcBef>
            </a:pP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832707)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全资子公司，主要经营：生态环境工程、园林工程、绿化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工程、市政工程、建筑工程、城市及道路照明工程、环保工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程施工；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工程勘察设计；水电安装；管道安装；水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污染治理；土壤污染治理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与修复服务等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en-US" altLang="en-US" sz="2000" dirty="0"/>
          </a:p>
          <a:p>
            <a:pPr algn="l" rtl="0" eaLnBrk="0">
              <a:lnSpc>
                <a:spcPct val="105000"/>
              </a:lnSpc>
            </a:pPr>
            <a:endParaRPr lang="en-US" altLang="en-US" sz="700" dirty="0"/>
          </a:p>
          <a:p>
            <a:pPr algn="l" rtl="0" eaLnBrk="0">
              <a:lnSpc>
                <a:spcPct val="6000"/>
              </a:lnSpc>
            </a:pPr>
            <a:endParaRPr lang="en-US" altLang="en-US" sz="100" dirty="0"/>
          </a:p>
          <a:p>
            <a:pPr marL="19050" indent="513715" algn="l" rtl="0" eaLnBrk="0">
              <a:lnSpc>
                <a:spcPct val="141000"/>
              </a:lnSpc>
            </a:pP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公司扎根于园林文化传统深厚的南京，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拥有一批专业过硬、经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验丰富、爱岗敬业的人才队伍，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有市政公用工程建造师人数15人，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中高级工程师30余人，各专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业技术人员百余人。国豪生态已经成长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4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为规范、</a:t>
            </a:r>
            <a:r>
              <a:rPr sz="2000" spc="-4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4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自律、稳健、扎实的知名品牌公司，在行业中具有相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当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大</a:t>
            </a:r>
            <a:r>
              <a:rPr sz="20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20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的影响力、竞争力和美誉度。</a:t>
            </a:r>
            <a:endParaRPr lang="en-US" altLang="en-US" sz="2000" dirty="0"/>
          </a:p>
        </p:txBody>
      </p:sp>
      <p:grpSp>
        <p:nvGrpSpPr>
          <p:cNvPr id="6" name="group 6"/>
          <p:cNvGrpSpPr/>
          <p:nvPr/>
        </p:nvGrpSpPr>
        <p:grpSpPr>
          <a:xfrm rot="21600000">
            <a:off x="2593568" y="1757476"/>
            <a:ext cx="3819258" cy="624611"/>
            <a:chOff x="0" y="0"/>
            <a:chExt cx="3819258" cy="62461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1600000">
              <a:off x="0" y="0"/>
              <a:ext cx="3819258" cy="624611"/>
            </a:xfrm>
            <a:prstGeom prst="rect">
              <a:avLst/>
            </a:prstGeom>
          </p:spPr>
        </p:pic>
        <p:sp>
          <p:nvSpPr>
            <p:cNvPr id="34" name="textbox 34"/>
            <p:cNvSpPr/>
            <p:nvPr/>
          </p:nvSpPr>
          <p:spPr>
            <a:xfrm>
              <a:off x="-12700" y="-12700"/>
              <a:ext cx="3844925" cy="67436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2000"/>
                </a:lnSpc>
              </a:pPr>
              <a:endParaRPr lang="en-US" altLang="en-US" sz="1000" dirty="0"/>
            </a:p>
            <a:p>
              <a:pPr marL="49847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400" spc="1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南京国豪装饰安装</a:t>
              </a:r>
              <a:r>
                <a:rPr sz="1400" spc="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工程股份有限公司</a:t>
              </a:r>
              <a:endParaRPr lang="en-US" altLang="en-US" sz="1400" dirty="0"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4988369" y="4722305"/>
            <a:ext cx="514451" cy="308485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39384" y="4522152"/>
            <a:ext cx="819848" cy="303212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5642609" y="4221149"/>
            <a:ext cx="13347" cy="30546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21600000">
            <a:off x="5125847" y="3662476"/>
            <a:ext cx="1065047" cy="624611"/>
            <a:chOff x="0" y="0"/>
            <a:chExt cx="1065047" cy="624611"/>
          </a:xfrm>
        </p:grpSpPr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600000">
              <a:off x="0" y="0"/>
              <a:ext cx="1065047" cy="624611"/>
            </a:xfrm>
            <a:prstGeom prst="rect">
              <a:avLst/>
            </a:prstGeom>
          </p:spPr>
        </p:pic>
        <p:sp>
          <p:nvSpPr>
            <p:cNvPr id="39" name="textbox 39"/>
            <p:cNvSpPr/>
            <p:nvPr/>
          </p:nvSpPr>
          <p:spPr>
            <a:xfrm>
              <a:off x="-12700" y="-12700"/>
              <a:ext cx="1090930" cy="675640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3000"/>
                </a:lnSpc>
              </a:pPr>
              <a:endParaRPr lang="en-US" altLang="en-US" sz="1000" dirty="0"/>
            </a:p>
            <a:p>
              <a:pPr marL="283845" algn="l" rtl="0" eaLnBrk="0">
                <a:lnSpc>
                  <a:spcPct val="95000"/>
                </a:lnSpc>
                <a:spcBef>
                  <a:spcPts val="5"/>
                </a:spcBef>
              </a:pPr>
              <a:r>
                <a:rPr sz="1400" spc="-2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子公</a:t>
              </a:r>
              <a:r>
                <a:rPr sz="1400" spc="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司</a:t>
              </a:r>
              <a:endParaRPr lang="en-US" altLang="en-US" sz="1400" dirty="0"/>
            </a:p>
          </p:txBody>
        </p:sp>
      </p:grpSp>
      <p:pic>
        <p:nvPicPr>
          <p:cNvPr id="40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6187147" y="3662476"/>
            <a:ext cx="1432293" cy="624611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569961" y="3662476"/>
            <a:ext cx="1248346" cy="62461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2816351" y="3662476"/>
            <a:ext cx="1065047" cy="624611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3879456" y="3662476"/>
            <a:ext cx="1248346" cy="624611"/>
          </a:xfrm>
          <a:prstGeom prst="rect">
            <a:avLst/>
          </a:prstGeom>
        </p:spPr>
      </p:pic>
      <p:sp>
        <p:nvSpPr>
          <p:cNvPr id="44" name="rect"/>
          <p:cNvSpPr/>
          <p:nvPr/>
        </p:nvSpPr>
        <p:spPr>
          <a:xfrm>
            <a:off x="4493894" y="2988297"/>
            <a:ext cx="13335" cy="423570"/>
          </a:xfrm>
          <a:prstGeom prst="rect">
            <a:avLst/>
          </a:prstGeom>
          <a:solidFill>
            <a:srgbClr val="7F7F7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graphicFrame>
        <p:nvGraphicFramePr>
          <p:cNvPr id="45" name="table 45"/>
          <p:cNvGraphicFramePr>
            <a:graphicFrameLocks noGrp="1"/>
          </p:cNvGraphicFramePr>
          <p:nvPr/>
        </p:nvGraphicFramePr>
        <p:xfrm>
          <a:off x="2198992" y="3395344"/>
          <a:ext cx="4710430" cy="360045"/>
        </p:xfrm>
        <a:graphic>
          <a:graphicData uri="http://schemas.openxmlformats.org/drawingml/2006/table">
            <a:tbl>
              <a:tblPr/>
              <a:tblGrid>
                <a:gridCol w="1149985"/>
                <a:gridCol w="1151890"/>
                <a:gridCol w="1151889"/>
                <a:gridCol w="1256664"/>
              </a:tblGrid>
              <a:tr h="36004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46" name="picture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21600000">
            <a:off x="2401570" y="4820920"/>
            <a:ext cx="367664" cy="2887624"/>
            <a:chOff x="0" y="0"/>
            <a:chExt cx="367664" cy="2887624"/>
          </a:xfrm>
        </p:grpSpPr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600000">
              <a:off x="0" y="0"/>
              <a:ext cx="367664" cy="2887624"/>
            </a:xfrm>
            <a:prstGeom prst="rect">
              <a:avLst/>
            </a:prstGeom>
          </p:spPr>
        </p:pic>
        <p:sp>
          <p:nvSpPr>
            <p:cNvPr id="48" name="textbox 48"/>
            <p:cNvSpPr/>
            <p:nvPr/>
          </p:nvSpPr>
          <p:spPr>
            <a:xfrm>
              <a:off x="-38064" y="-12700"/>
              <a:ext cx="418465" cy="2913379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600" dirty="0"/>
            </a:p>
            <a:p>
              <a:pPr marL="829945" algn="l" rtl="0" eaLnBrk="0">
                <a:lnSpc>
                  <a:spcPct val="94000"/>
                </a:lnSpc>
                <a:spcBef>
                  <a:spcPts val="5"/>
                </a:spcBef>
              </a:pPr>
              <a:r>
                <a:rPr sz="1400" spc="1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公共装饰事业</a:t>
              </a:r>
              <a:r>
                <a:rPr sz="1400" spc="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部</a:t>
              </a:r>
              <a:endParaRPr lang="en-US" altLang="en-US" sz="1400" dirty="0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5888990" y="4820920"/>
            <a:ext cx="367614" cy="2887624"/>
            <a:chOff x="0" y="0"/>
            <a:chExt cx="367614" cy="2887624"/>
          </a:xfrm>
        </p:grpSpPr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600000">
              <a:off x="0" y="0"/>
              <a:ext cx="367614" cy="2887624"/>
            </a:xfrm>
            <a:prstGeom prst="rect">
              <a:avLst/>
            </a:prstGeom>
          </p:spPr>
        </p:pic>
        <p:sp>
          <p:nvSpPr>
            <p:cNvPr id="50" name="textbox 50"/>
            <p:cNvSpPr/>
            <p:nvPr/>
          </p:nvSpPr>
          <p:spPr>
            <a:xfrm>
              <a:off x="-59967" y="-12700"/>
              <a:ext cx="440690" cy="2913379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55000"/>
                </a:lnSpc>
              </a:pPr>
              <a:endParaRPr lang="en-US" altLang="en-US" sz="1000" dirty="0"/>
            </a:p>
            <a:p>
              <a:pPr marL="1316990" algn="l" rtl="0" eaLnBrk="0">
                <a:lnSpc>
                  <a:spcPts val="565"/>
                </a:lnSpc>
                <a:spcBef>
                  <a:spcPts val="5"/>
                </a:spcBef>
              </a:pPr>
              <a:r>
                <a:rPr sz="1500" spc="40" dirty="0"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..</a:t>
              </a:r>
              <a:r>
                <a:rPr sz="1500" spc="20" dirty="0"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  <a:endParaRPr lang="en-US" altLang="en-US" sz="1500" dirty="0"/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3425825" y="4820920"/>
            <a:ext cx="367029" cy="2887624"/>
            <a:chOff x="0" y="0"/>
            <a:chExt cx="367029" cy="2887624"/>
          </a:xfrm>
        </p:grpSpPr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600000">
              <a:off x="0" y="0"/>
              <a:ext cx="367029" cy="2887624"/>
            </a:xfrm>
            <a:prstGeom prst="rect">
              <a:avLst/>
            </a:prstGeom>
          </p:spPr>
        </p:pic>
        <p:sp>
          <p:nvSpPr>
            <p:cNvPr id="52" name="textbox 52"/>
            <p:cNvSpPr/>
            <p:nvPr/>
          </p:nvSpPr>
          <p:spPr>
            <a:xfrm>
              <a:off x="-38064" y="-12700"/>
              <a:ext cx="417830" cy="2913379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600" dirty="0"/>
            </a:p>
            <a:p>
              <a:pPr marL="1009015" algn="l" rtl="0" eaLnBrk="0">
                <a:lnSpc>
                  <a:spcPct val="94000"/>
                </a:lnSpc>
                <a:spcBef>
                  <a:spcPts val="5"/>
                </a:spcBef>
              </a:pPr>
              <a:r>
                <a:rPr sz="1400" spc="1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安装事业</a:t>
              </a:r>
              <a:r>
                <a:rPr sz="1400" spc="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部</a:t>
              </a:r>
              <a:endParaRPr lang="en-US" altLang="en-US" sz="1400" dirty="0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3937634" y="4820920"/>
            <a:ext cx="367029" cy="2887624"/>
            <a:chOff x="0" y="0"/>
            <a:chExt cx="367029" cy="2887624"/>
          </a:xfrm>
        </p:grpSpPr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1600000">
              <a:off x="0" y="0"/>
              <a:ext cx="367029" cy="2887624"/>
            </a:xfrm>
            <a:prstGeom prst="rect">
              <a:avLst/>
            </a:prstGeom>
          </p:spPr>
        </p:pic>
        <p:sp>
          <p:nvSpPr>
            <p:cNvPr id="54" name="textbox 54"/>
            <p:cNvSpPr/>
            <p:nvPr/>
          </p:nvSpPr>
          <p:spPr>
            <a:xfrm>
              <a:off x="-59967" y="-12700"/>
              <a:ext cx="440055" cy="2913379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55000"/>
                </a:lnSpc>
              </a:pPr>
              <a:endParaRPr lang="en-US" altLang="en-US" sz="1000" dirty="0"/>
            </a:p>
            <a:p>
              <a:pPr algn="l" rtl="0" eaLnBrk="0">
                <a:lnSpc>
                  <a:spcPct val="6000"/>
                </a:lnSpc>
              </a:pPr>
              <a:endParaRPr lang="en-US" altLang="en-US" sz="100" dirty="0"/>
            </a:p>
            <a:p>
              <a:pPr marL="1316990" algn="l" rtl="0" eaLnBrk="0">
                <a:lnSpc>
                  <a:spcPts val="565"/>
                </a:lnSpc>
              </a:pPr>
              <a:r>
                <a:rPr sz="1500" spc="40" dirty="0"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..</a:t>
              </a:r>
              <a:r>
                <a:rPr sz="1500" spc="20" dirty="0"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  <a:endParaRPr lang="en-US" altLang="en-US" sz="1500" dirty="0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2914014" y="4820920"/>
            <a:ext cx="367029" cy="2887624"/>
            <a:chOff x="0" y="0"/>
            <a:chExt cx="367029" cy="2887624"/>
          </a:xfrm>
        </p:grpSpPr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1600000">
              <a:off x="0" y="0"/>
              <a:ext cx="367029" cy="2887624"/>
            </a:xfrm>
            <a:prstGeom prst="rect">
              <a:avLst/>
            </a:prstGeom>
          </p:spPr>
        </p:pic>
        <p:sp>
          <p:nvSpPr>
            <p:cNvPr id="56" name="textbox 56"/>
            <p:cNvSpPr/>
            <p:nvPr/>
          </p:nvSpPr>
          <p:spPr>
            <a:xfrm>
              <a:off x="-38064" y="-12700"/>
              <a:ext cx="417830" cy="2913379"/>
            </a:xfrm>
            <a:prstGeom prst="rect">
              <a:avLst/>
            </a:prstGeom>
          </p:spPr>
          <p:txBody>
            <a:bodyPr vert="eaVert" wrap="square" lIns="0" tIns="0" rIns="0" bIns="0"/>
            <a:lstStyle/>
            <a:p>
              <a:pPr algn="l" rtl="0" eaLnBrk="0">
                <a:lnSpc>
                  <a:spcPct val="112000"/>
                </a:lnSpc>
              </a:pPr>
              <a:endParaRPr lang="en-US" altLang="en-US" sz="600" dirty="0"/>
            </a:p>
            <a:p>
              <a:pPr marL="829945" algn="l" rtl="0" eaLnBrk="0">
                <a:lnSpc>
                  <a:spcPct val="94000"/>
                </a:lnSpc>
                <a:spcBef>
                  <a:spcPts val="5"/>
                </a:spcBef>
              </a:pPr>
              <a:r>
                <a:rPr sz="1400" spc="1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酒店装饰事业</a:t>
              </a:r>
              <a:r>
                <a:rPr sz="1400" spc="0" dirty="0">
                  <a:ln w="5103" cap="flat" cmpd="sng">
                    <a:solidFill>
                      <a:srgbClr val="3D3D3D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3D3D3D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部</a:t>
              </a:r>
              <a:endParaRPr lang="en-US" altLang="en-US" sz="1400" dirty="0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3959783" y="2443276"/>
            <a:ext cx="1065250" cy="624611"/>
            <a:chOff x="0" y="0"/>
            <a:chExt cx="1065250" cy="624611"/>
          </a:xfrm>
        </p:grpSpPr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600000">
              <a:off x="0" y="0"/>
              <a:ext cx="1065250" cy="624611"/>
            </a:xfrm>
            <a:prstGeom prst="rect">
              <a:avLst/>
            </a:prstGeom>
          </p:spPr>
        </p:pic>
        <p:sp>
          <p:nvSpPr>
            <p:cNvPr id="58" name="textbox 58"/>
            <p:cNvSpPr/>
            <p:nvPr/>
          </p:nvSpPr>
          <p:spPr>
            <a:xfrm>
              <a:off x="-12700" y="-12700"/>
              <a:ext cx="1090930" cy="675005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53000"/>
                </a:lnSpc>
              </a:pPr>
              <a:endParaRPr lang="en-US" altLang="en-US" sz="1000" dirty="0"/>
            </a:p>
            <a:p>
              <a:pPr marL="288290" algn="l" rtl="0" eaLnBrk="0">
                <a:lnSpc>
                  <a:spcPct val="95000"/>
                </a:lnSpc>
              </a:pPr>
              <a:r>
                <a:rPr sz="1400" spc="-3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总经</a:t>
              </a:r>
              <a:r>
                <a:rPr sz="1400" spc="-10" dirty="0">
                  <a:ln w="5103" cap="flat" cmpd="sng">
                    <a:solidFill>
                      <a:srgbClr val="FFFFFF">
                        <a:alpha val="100000"/>
                      </a:srgbClr>
                    </a:solidFill>
                    <a:prstDash val="solid"/>
                    <a:bevel/>
                  </a:ln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办</a:t>
              </a:r>
              <a:endParaRPr lang="en-US" altLang="en-US" sz="1400" dirty="0"/>
            </a:p>
          </p:txBody>
        </p:sp>
      </p:grpSp>
      <p:graphicFrame>
        <p:nvGraphicFramePr>
          <p:cNvPr id="59" name="table 59"/>
          <p:cNvGraphicFramePr>
            <a:graphicFrameLocks noGrp="1"/>
          </p:cNvGraphicFramePr>
          <p:nvPr/>
        </p:nvGraphicFramePr>
        <p:xfrm>
          <a:off x="2570479" y="4531042"/>
          <a:ext cx="1555114" cy="302895"/>
        </p:xfrm>
        <a:graphic>
          <a:graphicData uri="http://schemas.openxmlformats.org/drawingml/2006/table">
            <a:tbl>
              <a:tblPr/>
              <a:tblGrid>
                <a:gridCol w="529590"/>
                <a:gridCol w="508634"/>
                <a:gridCol w="516890"/>
              </a:tblGrid>
              <a:tr h="3028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0" name="textbox 60"/>
          <p:cNvSpPr/>
          <p:nvPr/>
        </p:nvSpPr>
        <p:spPr>
          <a:xfrm>
            <a:off x="5120959" y="4998720"/>
            <a:ext cx="229870" cy="2532379"/>
          </a:xfrm>
          <a:prstGeom prst="rect">
            <a:avLst/>
          </a:prstGeom>
        </p:spPr>
        <p:txBody>
          <a:bodyPr vert="eaVert" wrap="square" lIns="0" tIns="0" rIns="0" bIns="0"/>
          <a:lstStyle/>
          <a:p>
            <a:pPr algn="l" rtl="0" eaLnBrk="0">
              <a:lnSpc>
                <a:spcPct val="84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4000"/>
              </a:lnSpc>
            </a:pPr>
            <a:r>
              <a:rPr sz="1400" spc="1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南京国豪生态环境工程有限公</a:t>
            </a:r>
            <a:r>
              <a:rPr sz="1400" spc="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司</a:t>
            </a:r>
            <a:endParaRPr lang="en-US" altLang="en-US" sz="1400" dirty="0"/>
          </a:p>
        </p:txBody>
      </p:sp>
      <p:sp>
        <p:nvSpPr>
          <p:cNvPr id="61" name="textbox 61"/>
          <p:cNvSpPr/>
          <p:nvPr/>
        </p:nvSpPr>
        <p:spPr>
          <a:xfrm>
            <a:off x="1114932" y="958608"/>
            <a:ext cx="932180" cy="370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8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业概</a:t>
            </a:r>
            <a:r>
              <a:rPr sz="2300" spc="7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况</a:t>
            </a:r>
            <a:endParaRPr lang="en-US" altLang="en-US" sz="2300" dirty="0"/>
          </a:p>
        </p:txBody>
      </p:sp>
      <p:sp>
        <p:nvSpPr>
          <p:cNvPr id="63" name="textbox 63"/>
          <p:cNvSpPr/>
          <p:nvPr/>
        </p:nvSpPr>
        <p:spPr>
          <a:xfrm>
            <a:off x="1830960" y="3870084"/>
            <a:ext cx="733425" cy="229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1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职能中</a:t>
            </a:r>
            <a:r>
              <a:rPr sz="1400" spc="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心</a:t>
            </a:r>
            <a:endParaRPr lang="en-US" altLang="en-US" sz="1400" dirty="0"/>
          </a:p>
        </p:txBody>
      </p:sp>
      <p:sp>
        <p:nvSpPr>
          <p:cNvPr id="64" name="textbox 64"/>
          <p:cNvSpPr/>
          <p:nvPr/>
        </p:nvSpPr>
        <p:spPr>
          <a:xfrm>
            <a:off x="4142597" y="3870084"/>
            <a:ext cx="731519" cy="229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2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设计</a:t>
            </a:r>
            <a:r>
              <a:rPr sz="1400" spc="-1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</a:t>
            </a:r>
            <a:r>
              <a:rPr sz="1400" spc="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心</a:t>
            </a:r>
            <a:endParaRPr lang="en-US" altLang="en-US" sz="1400" dirty="0"/>
          </a:p>
        </p:txBody>
      </p:sp>
      <p:sp>
        <p:nvSpPr>
          <p:cNvPr id="65" name="textbox 65"/>
          <p:cNvSpPr/>
          <p:nvPr/>
        </p:nvSpPr>
        <p:spPr>
          <a:xfrm>
            <a:off x="3074211" y="3870084"/>
            <a:ext cx="555625" cy="2286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1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事业部</a:t>
            </a:r>
            <a:endParaRPr lang="en-US" altLang="en-US" sz="1400" dirty="0"/>
          </a:p>
        </p:txBody>
      </p:sp>
      <p:sp>
        <p:nvSpPr>
          <p:cNvPr id="66" name="textbox 66"/>
          <p:cNvSpPr/>
          <p:nvPr/>
        </p:nvSpPr>
        <p:spPr>
          <a:xfrm>
            <a:off x="6631083" y="3870084"/>
            <a:ext cx="553084" cy="22923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5000"/>
              </a:lnSpc>
            </a:pPr>
            <a:r>
              <a:rPr sz="1400" spc="-2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分公</a:t>
            </a:r>
            <a:r>
              <a:rPr sz="1400" spc="-10" dirty="0">
                <a:ln w="5103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司</a:t>
            </a:r>
            <a:endParaRPr lang="en-US" altLang="en-US" sz="1400" dirty="0"/>
          </a:p>
        </p:txBody>
      </p:sp>
      <p:sp>
        <p:nvSpPr>
          <p:cNvPr id="67" name="textbox 67"/>
          <p:cNvSpPr/>
          <p:nvPr/>
        </p:nvSpPr>
        <p:spPr>
          <a:xfrm>
            <a:off x="814958" y="958608"/>
            <a:ext cx="313690" cy="386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3000"/>
              </a:lnSpc>
            </a:pPr>
            <a:endParaRPr lang="en-US" altLang="en-US" sz="100" dirty="0"/>
          </a:p>
          <a:p>
            <a:pPr marL="12700" algn="l" rtl="0" eaLnBrk="0">
              <a:lnSpc>
                <a:spcPts val="2840"/>
              </a:lnSpc>
            </a:pP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</a:t>
            </a:r>
            <a:endParaRPr lang="en-US" altLang="en-US" sz="2300" dirty="0"/>
          </a:p>
        </p:txBody>
      </p:sp>
      <p:pic>
        <p:nvPicPr>
          <p:cNvPr id="69" name="picture 6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600000">
            <a:off x="3340747" y="4232148"/>
            <a:ext cx="13335" cy="306323"/>
          </a:xfrm>
          <a:prstGeom prst="rect">
            <a:avLst/>
          </a:prstGeom>
        </p:spPr>
      </p:pic>
      <p:sp>
        <p:nvSpPr>
          <p:cNvPr id="70" name="rect"/>
          <p:cNvSpPr/>
          <p:nvPr/>
        </p:nvSpPr>
        <p:spPr>
          <a:xfrm>
            <a:off x="4486275" y="2303767"/>
            <a:ext cx="13334" cy="214655"/>
          </a:xfrm>
          <a:prstGeom prst="rect">
            <a:avLst/>
          </a:prstGeom>
          <a:solidFill>
            <a:srgbClr val="7F7F7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1" name="rect"/>
          <p:cNvSpPr/>
          <p:nvPr/>
        </p:nvSpPr>
        <p:spPr>
          <a:xfrm>
            <a:off x="4492752" y="2304288"/>
            <a:ext cx="0" cy="214883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  <p:sp>
        <p:nvSpPr>
          <p:cNvPr id="72" name="rect"/>
          <p:cNvSpPr/>
          <p:nvPr/>
        </p:nvSpPr>
        <p:spPr>
          <a:xfrm>
            <a:off x="4500371" y="2988564"/>
            <a:ext cx="0" cy="423671"/>
          </a:xfrm>
          <a:prstGeom prst="rect">
            <a:avLst/>
          </a:prstGeom>
          <a:solidFill>
            <a:srgbClr val="FFFFF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1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20852" y="1834895"/>
            <a:ext cx="7476744" cy="5399531"/>
          </a:xfrm>
          <a:prstGeom prst="rect">
            <a:avLst/>
          </a:prstGeom>
        </p:spPr>
      </p:pic>
      <p:graphicFrame>
        <p:nvGraphicFramePr>
          <p:cNvPr id="130" name="table 130"/>
          <p:cNvGraphicFramePr>
            <a:graphicFrameLocks noGrp="1"/>
          </p:cNvGraphicFramePr>
          <p:nvPr/>
        </p:nvGraphicFramePr>
        <p:xfrm>
          <a:off x="8997632" y="1357947"/>
          <a:ext cx="7865111" cy="1856740"/>
        </p:xfrm>
        <a:graphic>
          <a:graphicData uri="http://schemas.openxmlformats.org/drawingml/2006/table">
            <a:tbl>
              <a:tblPr/>
              <a:tblGrid>
                <a:gridCol w="3930015"/>
                <a:gridCol w="3935095"/>
              </a:tblGrid>
              <a:tr h="3740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722755" algn="l" rtl="0" eaLnBrk="0">
                        <a:lnSpc>
                          <a:spcPts val="1120"/>
                        </a:lnSpc>
                      </a:pPr>
                      <a:r>
                        <a:rPr sz="900" spc="90" dirty="0">
                          <a:ln w="361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资质名</a:t>
                      </a:r>
                      <a:r>
                        <a:rPr sz="900" spc="50" dirty="0">
                          <a:ln w="361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称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939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2000"/>
                        </a:lnSpc>
                      </a:pPr>
                      <a:endParaRPr lang="en-US" altLang="en-US" sz="800" dirty="0"/>
                    </a:p>
                    <a:p>
                      <a:pPr algn="l" rtl="0" eaLnBrk="0">
                        <a:lnSpc>
                          <a:spcPct val="7000"/>
                        </a:lnSpc>
                      </a:pPr>
                      <a:endParaRPr lang="en-US" altLang="en-US" sz="100" dirty="0"/>
                    </a:p>
                    <a:p>
                      <a:pPr marL="1720850" algn="l" rtl="0" eaLnBrk="0">
                        <a:lnSpc>
                          <a:spcPts val="1120"/>
                        </a:lnSpc>
                      </a:pPr>
                      <a:r>
                        <a:rPr sz="900" spc="90" dirty="0">
                          <a:ln w="361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资质等</a:t>
                      </a:r>
                      <a:r>
                        <a:rPr sz="900" spc="50" dirty="0">
                          <a:ln w="3614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9393"/>
                    </a:solidFill>
                  </a:tcPr>
                </a:tc>
              </a:tr>
              <a:tr h="3695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464310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环保工程专业承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845310" algn="l" rtl="0" eaLnBrk="0">
                        <a:lnSpc>
                          <a:spcPts val="1550"/>
                        </a:lnSpc>
                        <a:spcBef>
                          <a:spcPts val="5"/>
                        </a:spcBef>
                      </a:pPr>
                      <a:r>
                        <a:rPr sz="900" spc="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一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6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277620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市政公用工程施工总承</a:t>
                      </a:r>
                      <a:r>
                        <a:rPr sz="900" spc="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845310" algn="l" rtl="0" eaLnBrk="0">
                        <a:lnSpc>
                          <a:spcPts val="1130"/>
                        </a:lnSpc>
                        <a:spcBef>
                          <a:spcPts val="5"/>
                        </a:spcBef>
                      </a:pPr>
                      <a:r>
                        <a:rPr sz="900" spc="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7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400175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钢结构工程专业承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843405" algn="l" rtl="0" eaLnBrk="0">
                        <a:lnSpc>
                          <a:spcPts val="1130"/>
                        </a:lnSpc>
                        <a:spcBef>
                          <a:spcPts val="5"/>
                        </a:spcBef>
                      </a:pPr>
                      <a:r>
                        <a:rPr sz="900" spc="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</a:t>
                      </a:r>
                      <a:r>
                        <a:rPr sz="900" spc="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01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404620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公路工程施工总承</a:t>
                      </a:r>
                      <a:r>
                        <a:rPr sz="900" spc="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3000"/>
                        </a:lnSpc>
                      </a:pPr>
                      <a:endParaRPr lang="en-US" altLang="en-US" sz="700" dirty="0"/>
                    </a:p>
                    <a:p>
                      <a:pPr marL="1843405" algn="l" rtl="0" eaLnBrk="0">
                        <a:lnSpc>
                          <a:spcPts val="1130"/>
                        </a:lnSpc>
                        <a:spcBef>
                          <a:spcPts val="5"/>
                        </a:spcBef>
                      </a:pPr>
                      <a:r>
                        <a:rPr sz="900" spc="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</a:t>
                      </a:r>
                      <a:r>
                        <a:rPr sz="900" spc="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1" name="picture 1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3903452" y="3342131"/>
            <a:ext cx="3054095" cy="4320540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9002267" y="3342131"/>
            <a:ext cx="3054095" cy="4320540"/>
          </a:xfrm>
          <a:prstGeom prst="rect">
            <a:avLst/>
          </a:prstGeom>
        </p:spPr>
      </p:pic>
      <p:pic>
        <p:nvPicPr>
          <p:cNvPr id="133" name="picture 1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134" name="textbox 134"/>
          <p:cNvSpPr/>
          <p:nvPr/>
        </p:nvSpPr>
        <p:spPr>
          <a:xfrm>
            <a:off x="814971" y="958024"/>
            <a:ext cx="1231900" cy="36957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8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企业证</a:t>
            </a: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书</a:t>
            </a:r>
            <a:endParaRPr lang="en-US" altLang="en-US" sz="2300" dirty="0"/>
          </a:p>
        </p:txBody>
      </p:sp>
      <p:sp>
        <p:nvSpPr>
          <p:cNvPr id="135" name="textbox 135"/>
          <p:cNvSpPr/>
          <p:nvPr/>
        </p:nvSpPr>
        <p:spPr>
          <a:xfrm>
            <a:off x="12008066" y="1055891"/>
            <a:ext cx="1563369" cy="23495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94945" algn="l" rtl="0" eaLnBrk="0">
              <a:lnSpc>
                <a:spcPct val="97000"/>
              </a:lnSpc>
              <a:tabLst>
                <a:tab pos="309245" algn="l"/>
              </a:tabLst>
            </a:pP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	</a:t>
            </a:r>
            <a:r>
              <a:rPr sz="1400" spc="-1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企业资质</a:t>
            </a:r>
            <a:r>
              <a:rPr sz="1400" spc="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汇总表</a:t>
            </a:r>
            <a:endParaRPr lang="en-US" altLang="en-US" sz="1400" dirty="0"/>
          </a:p>
        </p:txBody>
      </p:sp>
      <p:pic>
        <p:nvPicPr>
          <p:cNvPr id="136" name="picture 1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2020766" y="1070736"/>
            <a:ext cx="182155" cy="182244"/>
          </a:xfrm>
          <a:prstGeom prst="rect">
            <a:avLst/>
          </a:prstGeom>
        </p:spPr>
      </p:pic>
      <p:sp>
        <p:nvSpPr>
          <p:cNvPr id="137" name="textbox 137"/>
          <p:cNvSpPr/>
          <p:nvPr/>
        </p:nvSpPr>
        <p:spPr>
          <a:xfrm>
            <a:off x="12332282" y="7052704"/>
            <a:ext cx="1522094" cy="233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1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安全生产许</a:t>
            </a:r>
            <a:r>
              <a:rPr sz="1400" spc="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可证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endParaRPr lang="en-US" altLang="en-US" sz="1400" dirty="0"/>
          </a:p>
        </p:txBody>
      </p:sp>
      <p:pic>
        <p:nvPicPr>
          <p:cNvPr id="138" name="picture 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3659079" y="7067080"/>
            <a:ext cx="182258" cy="182168"/>
          </a:xfrm>
          <a:prstGeom prst="rect">
            <a:avLst/>
          </a:prstGeom>
        </p:spPr>
      </p:pic>
      <p:sp>
        <p:nvSpPr>
          <p:cNvPr id="139" name="textbox 139"/>
          <p:cNvSpPr/>
          <p:nvPr/>
        </p:nvSpPr>
        <p:spPr>
          <a:xfrm>
            <a:off x="12170588" y="4057536"/>
            <a:ext cx="1030605" cy="234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94945" algn="l" rtl="0" eaLnBrk="0">
              <a:lnSpc>
                <a:spcPct val="97000"/>
              </a:lnSpc>
              <a:tabLst>
                <a:tab pos="314325" algn="l"/>
              </a:tabLst>
            </a:pP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	</a:t>
            </a:r>
            <a:r>
              <a:rPr sz="1400" spc="-2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企业资</a:t>
            </a:r>
            <a:r>
              <a:rPr sz="1400" spc="-1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质</a:t>
            </a:r>
            <a:endParaRPr lang="en-US" altLang="en-US" sz="1400" dirty="0"/>
          </a:p>
        </p:txBody>
      </p:sp>
      <p:pic>
        <p:nvPicPr>
          <p:cNvPr id="140" name="picture 1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12183288" y="4071785"/>
            <a:ext cx="182244" cy="182168"/>
          </a:xfrm>
          <a:prstGeom prst="rect">
            <a:avLst/>
          </a:prstGeom>
        </p:spPr>
      </p:pic>
      <p:sp>
        <p:nvSpPr>
          <p:cNvPr id="141" name="textbox 141"/>
          <p:cNvSpPr/>
          <p:nvPr/>
        </p:nvSpPr>
        <p:spPr>
          <a:xfrm>
            <a:off x="3859644" y="7459231"/>
            <a:ext cx="984250" cy="2343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5000"/>
              </a:lnSpc>
            </a:pPr>
            <a:endParaRPr lang="en-US" altLang="en-US" sz="100" dirty="0"/>
          </a:p>
          <a:p>
            <a:pPr marL="194945" algn="l" rtl="0" eaLnBrk="0">
              <a:lnSpc>
                <a:spcPct val="97000"/>
              </a:lnSpc>
              <a:tabLst>
                <a:tab pos="272415" algn="l"/>
              </a:tabLst>
            </a:pP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	</a:t>
            </a:r>
            <a:r>
              <a:rPr sz="1400" spc="-3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营业执</a:t>
            </a:r>
            <a:r>
              <a:rPr sz="1400" spc="-10" dirty="0">
                <a:ln w="5103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照</a:t>
            </a:r>
            <a:endParaRPr lang="en-US" altLang="en-US" sz="1400" dirty="0"/>
          </a:p>
        </p:txBody>
      </p:sp>
      <p:pic>
        <p:nvPicPr>
          <p:cNvPr id="142" name="picture 1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3872344" y="7473442"/>
            <a:ext cx="182156" cy="1822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4619244"/>
            <a:ext cx="16635984" cy="3517391"/>
          </a:xfrm>
          <a:prstGeom prst="rect">
            <a:avLst/>
          </a:prstGeom>
        </p:spPr>
      </p:pic>
      <p:pic>
        <p:nvPicPr>
          <p:cNvPr id="223" name="picture 2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127492" y="1581911"/>
            <a:ext cx="9189720" cy="2991611"/>
          </a:xfrm>
          <a:prstGeom prst="rect">
            <a:avLst/>
          </a:prstGeom>
        </p:spPr>
      </p:pic>
      <p:sp>
        <p:nvSpPr>
          <p:cNvPr id="224" name="textbox 224"/>
          <p:cNvSpPr/>
          <p:nvPr/>
        </p:nvSpPr>
        <p:spPr>
          <a:xfrm>
            <a:off x="814967" y="1972704"/>
            <a:ext cx="7008494" cy="227583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468630" algn="l" rtl="0" eaLnBrk="0">
              <a:lnSpc>
                <a:spcPct val="86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公司建立健全苗木供应制度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。率先成立并完善苗圃基地——金坛区尧塘平安苗木经</a:t>
            </a:r>
            <a:endParaRPr lang="en-US" altLang="en-US" sz="1400" dirty="0"/>
          </a:p>
          <a:p>
            <a:pPr marL="12700" algn="l" rtl="0" eaLnBrk="0">
              <a:lnSpc>
                <a:spcPts val="2520"/>
              </a:lnSpc>
            </a:pP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营部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en-US" altLang="en-US" sz="1400" dirty="0"/>
          </a:p>
          <a:p>
            <a:pPr algn="l" rtl="0" eaLnBrk="0">
              <a:lnSpc>
                <a:spcPct val="112000"/>
              </a:lnSpc>
            </a:pPr>
            <a:endParaRPr lang="en-US" altLang="en-US" sz="800" dirty="0"/>
          </a:p>
          <a:p>
            <a:pPr marL="12700" indent="453390" algn="l" rtl="0" eaLnBrk="0">
              <a:lnSpc>
                <a:spcPct val="151000"/>
              </a:lnSpc>
              <a:spcBef>
                <a:spcPts val="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苗圃位于江苏省常州市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，面积达1000余亩，经营市面常见苗木品种。在多年的苗木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生产及销售中，积累了丰富的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经验，形成了高效的销售网络。本着“品质、信誉、服务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至上”的经营理念和“诚信经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营、质优价廉”的服务宗旨,实行“基地加农户、信誉加服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务”的市场体系,“宽厚待人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、诚信为本”的经营原则,我们用雄厚的实力,在业界保持着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良好的口碑和声誉。我们会努力开创绿色社会,用质优价廉的产品来回报社会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、感恩社会。</a:t>
            </a:r>
            <a:endParaRPr lang="en-US" altLang="en-US" sz="1400" dirty="0"/>
          </a:p>
        </p:txBody>
      </p:sp>
      <p:pic>
        <p:nvPicPr>
          <p:cNvPr id="225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226" name="textbox 226"/>
          <p:cNvSpPr/>
          <p:nvPr/>
        </p:nvSpPr>
        <p:spPr>
          <a:xfrm>
            <a:off x="814958" y="958011"/>
            <a:ext cx="3068320" cy="3708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企业特色——苗圃基</a:t>
            </a: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</a:t>
            </a:r>
            <a:endParaRPr lang="en-US" altLang="en-US" sz="2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0"/>
            <a:ext cx="8999219" cy="8999219"/>
          </a:xfrm>
          <a:prstGeom prst="rect">
            <a:avLst/>
          </a:prstGeom>
        </p:spPr>
      </p:pic>
      <p:graphicFrame>
        <p:nvGraphicFramePr>
          <p:cNvPr id="276" name="table 276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9939654" y="968375"/>
          <a:ext cx="7124699" cy="8030211"/>
        </p:xfrm>
        <a:graphic>
          <a:graphicData uri="http://schemas.openxmlformats.org/drawingml/2006/table">
            <a:tbl>
              <a:tblPr/>
              <a:tblGrid>
                <a:gridCol w="828039"/>
                <a:gridCol w="6296659"/>
              </a:tblGrid>
              <a:tr h="26035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400" dirty="0"/>
                    </a:p>
                    <a:p>
                      <a:pPr marL="254000" algn="l" rtl="0" eaLnBrk="0">
                        <a:lnSpc>
                          <a:spcPts val="1360"/>
                        </a:lnSpc>
                        <a:spcBef>
                          <a:spcPts val="0"/>
                        </a:spcBef>
                      </a:pPr>
                      <a:r>
                        <a:rPr sz="1100" spc="150" dirty="0">
                          <a:ln w="4358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序</a:t>
                      </a:r>
                      <a:r>
                        <a:rPr sz="1100" spc="130" dirty="0">
                          <a:ln w="4358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号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6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0000"/>
                        </a:lnSpc>
                      </a:pPr>
                      <a:endParaRPr lang="en-US" altLang="en-US" sz="400" dirty="0"/>
                    </a:p>
                    <a:p>
                      <a:pPr marL="2816225" algn="l" rtl="0" eaLnBrk="0">
                        <a:lnSpc>
                          <a:spcPts val="1445"/>
                        </a:lnSpc>
                        <a:spcBef>
                          <a:spcPts val="0"/>
                        </a:spcBef>
                      </a:pPr>
                      <a:r>
                        <a:rPr sz="1100" spc="180" dirty="0">
                          <a:ln w="4358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工程名</a:t>
                      </a:r>
                      <a:r>
                        <a:rPr sz="1100" spc="170" dirty="0">
                          <a:ln w="4358" cap="flat" cmpd="sng">
                            <a:solidFill>
                              <a:srgbClr val="FFFFFF">
                                <a:alpha val="100000"/>
                              </a:srgbClr>
                            </a:solidFill>
                            <a:prstDash val="solid"/>
                            <a:bevel/>
                          </a:ln>
                          <a:solidFill>
                            <a:srgbClr val="FFFFFF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称</a:t>
                      </a:r>
                      <a:endParaRPr lang="en-US" altLang="en-US" sz="11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26262"/>
                    </a:solidFill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4000"/>
                        </a:lnSpc>
                      </a:pPr>
                      <a:endParaRPr lang="en-US" altLang="en-US" sz="400" dirty="0"/>
                    </a:p>
                    <a:p>
                      <a:pPr marL="360045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</a:t>
                      </a:r>
                      <a:r>
                        <a:rPr sz="900" spc="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9000"/>
                        </a:lnSpc>
                      </a:pPr>
                      <a:endParaRPr lang="en-US" altLang="en-US" sz="300" dirty="0"/>
                    </a:p>
                    <a:p>
                      <a:pPr marL="116205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市政</a:t>
                      </a: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154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7000"/>
                        </a:lnSpc>
                      </a:pPr>
                      <a:endParaRPr lang="en-US" altLang="en-US" sz="300" dirty="0"/>
                    </a:p>
                    <a:p>
                      <a:pPr marL="117475" algn="l" rtl="0" eaLnBrk="0">
                        <a:lnSpc>
                          <a:spcPts val="1120"/>
                        </a:lnSpc>
                        <a:spcBef>
                          <a:spcPts val="5"/>
                        </a:spcBef>
                      </a:pP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东台市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·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高新区东城大道街景更新改造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目EPC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南京鼓楼智梦园硅巷出新提升工</a:t>
                      </a:r>
                      <a:r>
                        <a:rPr sz="900" spc="9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EPC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239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黄沙港海岸城大酒店与黄沙港水产品交易市场</a:t>
                      </a: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程EPC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射阳县新城区人民医院室外附属工程(市政及园林绿化工</a:t>
                      </a:r>
                      <a:r>
                        <a:rPr sz="900" spc="1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南京交通大厦市政改造及景观绿化工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虎踞关21号大院省级机关景观改造工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811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雨花开发区医院景观工</a:t>
                      </a:r>
                      <a:r>
                        <a:rPr sz="900" spc="1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淮安化妆品一条街展示区景观工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2395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河海大学长荡湖大学科技园(一期)项目总包工程景观绿化工程(在</a:t>
                      </a:r>
                      <a:r>
                        <a:rPr sz="900" spc="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南京审计大学莫愁校区综合改造项目</a:t>
                      </a:r>
                      <a:r>
                        <a:rPr sz="900" spc="1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900" spc="1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(在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镇江农商银行营业办公楼建设工程总承包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EPC</a:t>
                      </a:r>
                      <a:r>
                        <a:rPr sz="900" spc="1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(在建</a:t>
                      </a:r>
                      <a:r>
                        <a:rPr sz="900" spc="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352425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900" spc="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300" dirty="0"/>
                    </a:p>
                    <a:p>
                      <a:pPr marL="11557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酒店地产</a:t>
                      </a:r>
                      <a:r>
                        <a:rPr sz="900" spc="1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南京河西鱼背海泊滨江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</a:t>
                      </a: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地块市政基础设施及绿化配套工程项</a:t>
                      </a: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目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新际芳庭售楼处室外景观工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长春雨润星雨华府2号地块四标段景观绿化工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金茂南京高淳04-05地块项目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</a:t>
                      </a: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区景观工</a:t>
                      </a:r>
                      <a:r>
                        <a:rPr sz="900" spc="9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南京保利和光晨樾公寓区园林工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35369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产业园</a:t>
                      </a:r>
                      <a:r>
                        <a:rPr sz="900" spc="1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上海临港小镇景观新建项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目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25095" algn="l" rtl="0" eaLnBrk="0">
                        <a:lnSpc>
                          <a:spcPts val="1115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国豪公司总部大楼景观工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811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雨花经济开发区都市工业示范园市政景观改造工</a:t>
                      </a:r>
                      <a:r>
                        <a:rPr sz="900" spc="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239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麒麟项目室外景观绿化工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620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西百客办公大楼景观改造项</a:t>
                      </a:r>
                      <a:r>
                        <a:rPr sz="900" spc="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目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联东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U</a:t>
                      </a:r>
                      <a:r>
                        <a:rPr sz="900" spc="1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谷南京高新园林景观工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南通梦百合室外景观工</a:t>
                      </a: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5000"/>
                        </a:lnSpc>
                      </a:pPr>
                      <a:endParaRPr lang="en-US" altLang="en-US" sz="400" dirty="0"/>
                    </a:p>
                    <a:p>
                      <a:pPr marL="350520" algn="l" rtl="0" eaLnBrk="0">
                        <a:lnSpc>
                          <a:spcPct val="86000"/>
                        </a:lnSpc>
                        <a:spcBef>
                          <a:spcPts val="5"/>
                        </a:spcBef>
                      </a:pPr>
                      <a:r>
                        <a:rPr sz="900" spc="8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</a:t>
                      </a: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300" dirty="0"/>
                    </a:p>
                    <a:p>
                      <a:pPr marL="11239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庭院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938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宁波银行南京分行私人银行屋顶花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园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03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加洲城别墅</a:t>
                      </a: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(私家庭院)</a:t>
                      </a: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</a:t>
                      </a:r>
                      <a:r>
                        <a:rPr sz="900" spc="1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366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金融城屋顶花园景观绿化工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30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南京市浦口区楚韵花香景区景观工</a:t>
                      </a:r>
                      <a:r>
                        <a:rPr sz="900" spc="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353695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900" spc="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300" dirty="0"/>
                    </a:p>
                    <a:p>
                      <a:pPr marL="11493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4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亮化工程</a:t>
                      </a: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79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620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6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月亮湾酒店室外泛光照明工</a:t>
                      </a:r>
                      <a:r>
                        <a:rPr sz="900" spc="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程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27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6000"/>
                        </a:lnSpc>
                      </a:pPr>
                      <a:endParaRPr lang="en-US" altLang="en-US" sz="400" dirty="0"/>
                    </a:p>
                    <a:p>
                      <a:pPr marL="351790" algn="l" rtl="0" eaLnBrk="0">
                        <a:lnSpc>
                          <a:spcPct val="85000"/>
                        </a:lnSpc>
                        <a:spcBef>
                          <a:spcPts val="5"/>
                        </a:spcBef>
                      </a:pPr>
                      <a:r>
                        <a:rPr sz="900" spc="7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r>
                        <a:rPr sz="900" spc="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.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11000"/>
                        </a:lnSpc>
                      </a:pPr>
                      <a:endParaRPr lang="en-US" altLang="en-US" sz="300" dirty="0"/>
                    </a:p>
                    <a:p>
                      <a:pPr marL="116840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2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公路</a:t>
                      </a:r>
                      <a:r>
                        <a:rPr sz="900" spc="10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类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3B3"/>
                    </a:solidFill>
                  </a:tcPr>
                </a:tc>
              </a:tr>
              <a:tr h="224789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29000"/>
                        </a:lnSpc>
                      </a:pPr>
                      <a:endParaRPr lang="en-US" altLang="en-US" sz="300" dirty="0"/>
                    </a:p>
                    <a:p>
                      <a:pPr marL="114935" algn="l" rtl="0" eaLnBrk="0">
                        <a:lnSpc>
                          <a:spcPts val="1120"/>
                        </a:lnSpc>
                        <a:spcBef>
                          <a:spcPts val="0"/>
                        </a:spcBef>
                      </a:pP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省道</a:t>
                      </a:r>
                      <a:r>
                        <a:rPr sz="900" spc="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S</a:t>
                      </a:r>
                      <a:r>
                        <a:rPr sz="900" spc="15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356浦口西江路至苏皖省界段道路工程(在建</a:t>
                      </a:r>
                      <a:r>
                        <a:rPr sz="900" spc="130" dirty="0">
                          <a:solidFill>
                            <a:srgbClr val="3D3D3D">
                              <a:alpha val="100000"/>
                            </a:srgbClr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)</a:t>
                      </a:r>
                      <a:endParaRPr lang="en-US" altLang="en-US" sz="9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3D3D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6" name="group 46"/>
          <p:cNvGrpSpPr/>
          <p:nvPr/>
        </p:nvGrpSpPr>
        <p:grpSpPr>
          <a:xfrm rot="21600000">
            <a:off x="3506342" y="1407134"/>
            <a:ext cx="2210638" cy="2210651"/>
            <a:chOff x="0" y="0"/>
            <a:chExt cx="2210638" cy="2210651"/>
          </a:xfrm>
        </p:grpSpPr>
        <p:pic>
          <p:nvPicPr>
            <p:cNvPr id="277" name="picture 27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2210638" cy="2210651"/>
            </a:xfrm>
            <a:prstGeom prst="rect">
              <a:avLst/>
            </a:prstGeom>
          </p:spPr>
        </p:pic>
        <p:pic>
          <p:nvPicPr>
            <p:cNvPr id="278" name="picture 27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600000">
              <a:off x="573405" y="573595"/>
              <a:ext cx="1063650" cy="1063459"/>
            </a:xfrm>
            <a:prstGeom prst="rect">
              <a:avLst/>
            </a:prstGeom>
          </p:spPr>
        </p:pic>
        <p:sp>
          <p:nvSpPr>
            <p:cNvPr id="279" name="textbox 279"/>
            <p:cNvSpPr/>
            <p:nvPr/>
          </p:nvSpPr>
          <p:spPr>
            <a:xfrm>
              <a:off x="840584" y="923830"/>
              <a:ext cx="476884" cy="461009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71000"/>
                </a:lnSpc>
              </a:pPr>
              <a:endParaRPr lang="en-US" altLang="en-US" sz="100" dirty="0"/>
            </a:p>
            <a:p>
              <a:pPr marL="12700" algn="l" rtl="0" eaLnBrk="0">
                <a:lnSpc>
                  <a:spcPct val="82000"/>
                </a:lnSpc>
              </a:pPr>
              <a:r>
                <a:rPr sz="3500" spc="-170" dirty="0">
                  <a:solidFill>
                    <a:srgbClr val="3D3D3D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  <a:cs typeface="Arial" panose="020B0604020202020204"/>
                </a:rPr>
                <a:t>02</a:t>
              </a:r>
              <a:endParaRPr lang="en-US" altLang="en-US" sz="3500" dirty="0"/>
            </a:p>
          </p:txBody>
        </p:sp>
      </p:grpSp>
      <p:sp>
        <p:nvSpPr>
          <p:cNvPr id="280" name="textbox 280"/>
          <p:cNvSpPr/>
          <p:nvPr/>
        </p:nvSpPr>
        <p:spPr>
          <a:xfrm>
            <a:off x="3487212" y="3921175"/>
            <a:ext cx="2040889" cy="8934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9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3900" spc="70" dirty="0">
                <a:ln w="1451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主要业</a:t>
            </a:r>
            <a:r>
              <a:rPr sz="3900" spc="50" dirty="0">
                <a:ln w="14510" cap="flat" cmpd="sng">
                  <a:solidFill>
                    <a:srgbClr val="FFFFFF">
                      <a:alpha val="100000"/>
                    </a:srgbClr>
                  </a:solidFill>
                  <a:prstDash val="solid"/>
                  <a:bevel/>
                </a:ln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绩</a:t>
            </a:r>
            <a:endParaRPr lang="en-US" altLang="en-US" sz="3900" dirty="0"/>
          </a:p>
          <a:p>
            <a:pPr algn="l" rtl="0" eaLnBrk="0">
              <a:lnSpc>
                <a:spcPct val="110000"/>
              </a:lnSpc>
            </a:pPr>
            <a:endParaRPr lang="en-US" altLang="en-US" sz="900" dirty="0"/>
          </a:p>
          <a:p>
            <a:pPr algn="l" rtl="0" eaLnBrk="0">
              <a:lnSpc>
                <a:spcPct val="7000"/>
              </a:lnSpc>
            </a:pPr>
            <a:endParaRPr lang="en-US" altLang="en-US" sz="100" dirty="0"/>
          </a:p>
          <a:p>
            <a:pPr marL="393065" algn="l" rtl="0" eaLnBrk="0">
              <a:lnSpc>
                <a:spcPct val="91000"/>
              </a:lnSpc>
            </a:pPr>
            <a:r>
              <a:rPr sz="1000" spc="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THE</a:t>
            </a:r>
            <a:r>
              <a:rPr sz="1000" spc="39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000" spc="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MAIN</a:t>
            </a:r>
            <a:r>
              <a:rPr sz="1000" spc="38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sz="1000" spc="0" dirty="0">
                <a:solidFill>
                  <a:srgbClr val="FFFFFF">
                    <a:alpha val="100000"/>
                  </a:srgb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RESULTS</a:t>
            </a:r>
            <a:endParaRPr lang="en-US" altLang="en-US" sz="1000" dirty="0"/>
          </a:p>
        </p:txBody>
      </p:sp>
      <p:pic>
        <p:nvPicPr>
          <p:cNvPr id="281" name="picture 2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282" name="textbox 282"/>
          <p:cNvSpPr/>
          <p:nvPr/>
        </p:nvSpPr>
        <p:spPr>
          <a:xfrm>
            <a:off x="12725171" y="454367"/>
            <a:ext cx="1544319" cy="3714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7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9000"/>
              </a:lnSpc>
            </a:pPr>
            <a:r>
              <a:rPr sz="2300" spc="10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业绩一览</a:t>
            </a: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</a:t>
            </a:r>
            <a:endParaRPr lang="en-US" altLang="en-US" sz="2300" dirty="0"/>
          </a:p>
        </p:txBody>
      </p:sp>
      <p:pic>
        <p:nvPicPr>
          <p:cNvPr id="284" name="picture 2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63144" y="4229772"/>
            <a:ext cx="1528927" cy="9525"/>
          </a:xfrm>
          <a:prstGeom prst="rect">
            <a:avLst/>
          </a:prstGeom>
        </p:spPr>
      </p:pic>
      <p:pic>
        <p:nvPicPr>
          <p:cNvPr id="285" name="picture 2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6352578" y="4234294"/>
            <a:ext cx="1528927" cy="95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icture 2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681227" y="1796795"/>
            <a:ext cx="16635984" cy="5836920"/>
          </a:xfrm>
          <a:prstGeom prst="rect">
            <a:avLst/>
          </a:prstGeom>
        </p:spPr>
      </p:pic>
      <p:sp>
        <p:nvSpPr>
          <p:cNvPr id="287" name="textbox 287"/>
          <p:cNvSpPr/>
          <p:nvPr/>
        </p:nvSpPr>
        <p:spPr>
          <a:xfrm>
            <a:off x="809971" y="1217738"/>
            <a:ext cx="6289040" cy="26460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23495" algn="l" rtl="0" eaLnBrk="0">
              <a:lnSpc>
                <a:spcPct val="98000"/>
              </a:lnSpc>
            </a:pP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东台市</a:t>
            </a:r>
            <a:r>
              <a:rPr sz="2300" spc="50" dirty="0"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2300" spc="5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·高新区东城大道街景更新改造</a:t>
            </a:r>
            <a:r>
              <a:rPr sz="2300" spc="3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目EPC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97000"/>
              </a:lnSpc>
              <a:spcBef>
                <a:spcPts val="43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建设规模：2800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97000"/>
              </a:lnSpc>
              <a:spcBef>
                <a:spcPts val="42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项目地址：江苏省盐城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市东台</a:t>
            </a:r>
            <a:endParaRPr lang="en-US" altLang="en-US" sz="14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marL="13335" algn="l" rtl="0" eaLnBrk="0">
              <a:lnSpc>
                <a:spcPct val="96000"/>
              </a:lnSpc>
              <a:spcBef>
                <a:spcPts val="420"/>
              </a:spcBef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23000"/>
              </a:lnSpc>
            </a:pPr>
            <a:endParaRPr lang="en-US" altLang="en-US" sz="1000" dirty="0"/>
          </a:p>
          <a:p>
            <a:pPr marL="368935" algn="l" rtl="0" eaLnBrk="0">
              <a:lnSpc>
                <a:spcPct val="95000"/>
              </a:lnSpc>
              <a:spcBef>
                <a:spcPts val="43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项目重点发挥商业中心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作用，打造文化品牌，提升城市形象，整体呈现</a:t>
            </a:r>
            <a:endParaRPr lang="en-US" altLang="en-US" sz="1400" dirty="0"/>
          </a:p>
          <a:p>
            <a:pPr algn="l" rtl="0" eaLnBrk="0">
              <a:lnSpc>
                <a:spcPct val="108000"/>
              </a:lnSpc>
            </a:pPr>
            <a:endParaRPr lang="en-US" altLang="en-US" sz="700" dirty="0"/>
          </a:p>
          <a:p>
            <a:pPr marL="17145" algn="l" rtl="0" eaLnBrk="0">
              <a:lnSpc>
                <a:spcPct val="96000"/>
              </a:lnSpc>
              <a:spcBef>
                <a:spcPts val="5"/>
              </a:spcBef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东台高新区文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化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街景。</a:t>
            </a:r>
            <a:endParaRPr lang="en-US" altLang="en-US" sz="1400" dirty="0"/>
          </a:p>
        </p:txBody>
      </p:sp>
      <p:pic>
        <p:nvPicPr>
          <p:cNvPr id="288" name="picture 2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289" name="textbox 289"/>
          <p:cNvSpPr/>
          <p:nvPr/>
        </p:nvSpPr>
        <p:spPr>
          <a:xfrm>
            <a:off x="719327" y="466343"/>
            <a:ext cx="1402714" cy="6248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0" rIns="0" bIns="0"/>
          <a:lstStyle/>
          <a:p>
            <a:pPr algn="l" rtl="0" eaLnBrk="0">
              <a:lnSpc>
                <a:spcPct val="103000"/>
              </a:lnSpc>
            </a:pPr>
            <a:endParaRPr lang="en-US" altLang="en-US" sz="600" dirty="0"/>
          </a:p>
          <a:p>
            <a:pPr marL="106045" algn="l" rtl="0" eaLnBrk="0">
              <a:lnSpc>
                <a:spcPct val="91000"/>
              </a:lnSpc>
              <a:spcBef>
                <a:spcPts val="5"/>
              </a:spcBef>
            </a:pPr>
            <a:r>
              <a:rPr sz="3200" spc="-40" dirty="0">
                <a:ln w="9525" cap="flat" cmpd="sng">
                  <a:solidFill>
                    <a:srgbClr val="FFFFFF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市政类</a:t>
            </a:r>
            <a:endParaRPr lang="en-US" altLang="en-US" sz="3200" dirty="0"/>
          </a:p>
        </p:txBody>
      </p:sp>
      <p:sp>
        <p:nvSpPr>
          <p:cNvPr id="290" name="textbox 290"/>
          <p:cNvSpPr/>
          <p:nvPr/>
        </p:nvSpPr>
        <p:spPr>
          <a:xfrm>
            <a:off x="3246304" y="7643889"/>
            <a:ext cx="1254760" cy="232409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东湖公园鸟瞰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图</a:t>
            </a:r>
            <a:endParaRPr lang="en-US" altLang="en-US" sz="1400" dirty="0"/>
          </a:p>
        </p:txBody>
      </p:sp>
      <p:sp>
        <p:nvSpPr>
          <p:cNvPr id="291" name="textbox 291"/>
          <p:cNvSpPr/>
          <p:nvPr/>
        </p:nvSpPr>
        <p:spPr>
          <a:xfrm>
            <a:off x="11542736" y="7643889"/>
            <a:ext cx="1253489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高新区人民广场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1" name="table 301"/>
          <p:cNvGraphicFramePr>
            <a:graphicFrameLocks noGrp="1"/>
          </p:cNvGraphicFramePr>
          <p:nvPr/>
        </p:nvGraphicFramePr>
        <p:xfrm>
          <a:off x="9459086" y="1825370"/>
          <a:ext cx="7837170" cy="5779770"/>
        </p:xfrm>
        <a:graphic>
          <a:graphicData uri="http://schemas.openxmlformats.org/drawingml/2006/table">
            <a:tbl>
              <a:tblPr/>
              <a:tblGrid>
                <a:gridCol w="7837170"/>
              </a:tblGrid>
              <a:tr h="5776595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2" name="picture 3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9468611" y="1834895"/>
            <a:ext cx="7818118" cy="5760720"/>
          </a:xfrm>
          <a:prstGeom prst="rect">
            <a:avLst/>
          </a:prstGeom>
        </p:spPr>
      </p:pic>
      <p:sp>
        <p:nvSpPr>
          <p:cNvPr id="303" name="textbox 303"/>
          <p:cNvSpPr/>
          <p:nvPr/>
        </p:nvSpPr>
        <p:spPr>
          <a:xfrm>
            <a:off x="809971" y="1217726"/>
            <a:ext cx="7304405" cy="296735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6510" algn="l" rtl="0" eaLnBrk="0">
              <a:lnSpc>
                <a:spcPct val="98000"/>
              </a:lnSpc>
            </a:pPr>
            <a:r>
              <a:rPr sz="2300" spc="12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南京鼓楼智梦园硅巷出新提升工</a:t>
            </a:r>
            <a:r>
              <a:rPr sz="2300" spc="1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EPC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2700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建设规模：2200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项目地址：江苏省南京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</a:t>
            </a:r>
            <a:endParaRPr lang="en-US" altLang="en-US" sz="1400" dirty="0"/>
          </a:p>
          <a:p>
            <a:pPr marL="1333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4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3970" indent="354965" algn="l" rtl="0" eaLnBrk="0">
              <a:lnSpc>
                <a:spcPct val="151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项目采用“凤栖梧桐，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智梦硅巷”的设计理念，为老园区赋予新动能、重塑新形象，借以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激活空间和重构秩序，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努力营造开放多元的创新创业生态氛围，构建便捷舒适的空间秩序，力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争把智梦园硅巷打造成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具有南京特色的城市硅巷示范标杆。</a:t>
            </a:r>
            <a:endParaRPr lang="en-US" altLang="en-US" sz="1400" dirty="0"/>
          </a:p>
        </p:txBody>
      </p:sp>
      <p:graphicFrame>
        <p:nvGraphicFramePr>
          <p:cNvPr id="304" name="table 304"/>
          <p:cNvGraphicFramePr>
            <a:graphicFrameLocks noGrp="1"/>
          </p:cNvGraphicFramePr>
          <p:nvPr/>
        </p:nvGraphicFramePr>
        <p:xfrm>
          <a:off x="709802" y="4707254"/>
          <a:ext cx="4088130" cy="2899410"/>
        </p:xfrm>
        <a:graphic>
          <a:graphicData uri="http://schemas.openxmlformats.org/drawingml/2006/table">
            <a:tbl>
              <a:tblPr/>
              <a:tblGrid>
                <a:gridCol w="4088130"/>
              </a:tblGrid>
              <a:tr h="28867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5" name="picture 3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719327" y="4716780"/>
            <a:ext cx="4069079" cy="2880359"/>
          </a:xfrm>
          <a:prstGeom prst="rect">
            <a:avLst/>
          </a:prstGeom>
        </p:spPr>
      </p:pic>
      <p:graphicFrame>
        <p:nvGraphicFramePr>
          <p:cNvPr id="306" name="table 306"/>
          <p:cNvGraphicFramePr>
            <a:graphicFrameLocks noGrp="1"/>
          </p:cNvGraphicFramePr>
          <p:nvPr/>
        </p:nvGraphicFramePr>
        <p:xfrm>
          <a:off x="5210175" y="4705730"/>
          <a:ext cx="3858894" cy="2899410"/>
        </p:xfrm>
        <a:graphic>
          <a:graphicData uri="http://schemas.openxmlformats.org/drawingml/2006/table">
            <a:tbl>
              <a:tblPr/>
              <a:tblGrid>
                <a:gridCol w="3858894"/>
              </a:tblGrid>
              <a:tr h="2886710">
                <a:tc>
                  <a:txBody>
                    <a:bodyPr/>
                    <a:lstStyle/>
                    <a:p>
                      <a:pPr algn="l" rtl="0" eaLnBrk="0">
                        <a:lnSpc>
                          <a:spcPct val="100000"/>
                        </a:lnSpc>
                      </a:pPr>
                      <a:endParaRPr lang="en-US" altLang="en-US" sz="1000" dirty="0"/>
                    </a:p>
                  </a:txBody>
                  <a:tcPr marL="0" marR="0" marT="0" marB="0" vert="horz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" name="picture 3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5219700" y="4715256"/>
            <a:ext cx="3840480" cy="2880359"/>
          </a:xfrm>
          <a:prstGeom prst="rect">
            <a:avLst/>
          </a:prstGeom>
        </p:spPr>
      </p:pic>
      <p:pic>
        <p:nvPicPr>
          <p:cNvPr id="308" name="picture 3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309" name="textbox 309"/>
          <p:cNvSpPr/>
          <p:nvPr/>
        </p:nvSpPr>
        <p:spPr>
          <a:xfrm>
            <a:off x="12948427" y="7643254"/>
            <a:ext cx="88582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园区内景</a:t>
            </a: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观</a:t>
            </a:r>
            <a:endParaRPr lang="en-US" altLang="en-US" sz="1400" dirty="0"/>
          </a:p>
        </p:txBody>
      </p:sp>
      <p:sp>
        <p:nvSpPr>
          <p:cNvPr id="311" name="textbox 311"/>
          <p:cNvSpPr/>
          <p:nvPr/>
        </p:nvSpPr>
        <p:spPr>
          <a:xfrm>
            <a:off x="2400353" y="7643889"/>
            <a:ext cx="70802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园内小</a:t>
            </a: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品</a:t>
            </a:r>
            <a:endParaRPr lang="en-US" altLang="en-US" sz="1400" dirty="0"/>
          </a:p>
        </p:txBody>
      </p:sp>
      <p:sp>
        <p:nvSpPr>
          <p:cNvPr id="312" name="textbox 312"/>
          <p:cNvSpPr/>
          <p:nvPr/>
        </p:nvSpPr>
        <p:spPr>
          <a:xfrm>
            <a:off x="6726608" y="7643254"/>
            <a:ext cx="708025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6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园内道</a:t>
            </a:r>
            <a:r>
              <a:rPr sz="1400" spc="-5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路</a:t>
            </a:r>
            <a:endParaRPr lang="en-US" alt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3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4430267" y="1796795"/>
            <a:ext cx="12886945" cy="5836920"/>
          </a:xfrm>
          <a:prstGeom prst="rect">
            <a:avLst/>
          </a:prstGeom>
        </p:spPr>
      </p:pic>
      <p:sp>
        <p:nvSpPr>
          <p:cNvPr id="322" name="textbox 322"/>
          <p:cNvSpPr/>
          <p:nvPr/>
        </p:nvSpPr>
        <p:spPr>
          <a:xfrm>
            <a:off x="808875" y="1217738"/>
            <a:ext cx="6950075" cy="264541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3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8000"/>
              </a:lnSpc>
            </a:pPr>
            <a:r>
              <a:rPr sz="2300" spc="12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黄沙港海岸城大酒店与黄沙港水产品交易市</a:t>
            </a:r>
            <a:r>
              <a:rPr sz="2300" spc="0" dirty="0">
                <a:ln w="8717" cap="flat" cmpd="sng">
                  <a:solidFill>
                    <a:srgbClr val="3D3D3D">
                      <a:alpha val="100000"/>
                    </a:srgbClr>
                  </a:solidFill>
                  <a:prstDash val="solid"/>
                  <a:bevel/>
                </a:ln>
                <a:solidFill>
                  <a:srgbClr val="3D3D3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场EPC</a:t>
            </a:r>
            <a:endParaRPr lang="en-US" altLang="en-US" sz="2300" dirty="0"/>
          </a:p>
          <a:p>
            <a:pPr algn="l" rtl="0" eaLnBrk="0">
              <a:lnSpc>
                <a:spcPct val="116000"/>
              </a:lnSpc>
            </a:pPr>
            <a:endParaRPr lang="en-US" altLang="en-US" sz="1000" dirty="0"/>
          </a:p>
          <a:p>
            <a:pPr algn="l" rtl="0" eaLnBrk="0">
              <a:lnSpc>
                <a:spcPct val="117000"/>
              </a:lnSpc>
            </a:pPr>
            <a:endParaRPr lang="en-US" altLang="en-US" sz="1000" dirty="0"/>
          </a:p>
          <a:p>
            <a:pPr marL="13970" algn="l" rtl="0" eaLnBrk="0">
              <a:lnSpc>
                <a:spcPct val="97000"/>
              </a:lnSpc>
              <a:spcBef>
                <a:spcPts val="430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建设规模：5300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0平方米</a:t>
            </a:r>
            <a:endParaRPr lang="en-US" altLang="en-US" sz="1400" dirty="0"/>
          </a:p>
          <a:p>
            <a:pPr algn="l" rtl="0" eaLnBrk="0">
              <a:lnSpc>
                <a:spcPct val="122000"/>
              </a:lnSpc>
            </a:pPr>
            <a:endParaRPr lang="en-US" altLang="en-US" sz="1000" dirty="0"/>
          </a:p>
          <a:p>
            <a:pPr marL="14605" algn="l" rtl="0" eaLnBrk="0">
              <a:lnSpc>
                <a:spcPct val="86000"/>
              </a:lnSpc>
              <a:spcBef>
                <a:spcPts val="425"/>
              </a:spcBef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项目地址：江苏省盐城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市射阳</a:t>
            </a:r>
            <a:endParaRPr lang="en-US" altLang="en-US" sz="1400" dirty="0"/>
          </a:p>
          <a:p>
            <a:pPr marL="14605" algn="l" rtl="0" eaLnBrk="0">
              <a:lnSpc>
                <a:spcPts val="3520"/>
              </a:lnSpc>
            </a:pPr>
            <a:r>
              <a:rPr sz="1400" spc="-2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项目概况：</a:t>
            </a:r>
            <a:endParaRPr lang="en-US" altLang="en-US" sz="1400" dirty="0"/>
          </a:p>
          <a:p>
            <a:pPr algn="l" rtl="0" eaLnBrk="0">
              <a:lnSpc>
                <a:spcPct val="101000"/>
              </a:lnSpc>
            </a:pPr>
            <a:endParaRPr lang="en-US" altLang="en-US" sz="900" dirty="0"/>
          </a:p>
          <a:p>
            <a:pPr algn="l" rtl="0" eaLnBrk="0">
              <a:lnSpc>
                <a:spcPct val="8000"/>
              </a:lnSpc>
            </a:pPr>
            <a:endParaRPr lang="en-US" altLang="en-US" sz="100" dirty="0"/>
          </a:p>
          <a:p>
            <a:pPr marL="13335" indent="356870" algn="l" rtl="0" eaLnBrk="0">
              <a:lnSpc>
                <a:spcPct val="152000"/>
              </a:lnSpc>
            </a:pP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项目致力于打造江苏沿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海中部重要的水产品集散中心，满足功能的同时建成黄海之滨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特色旅游休闲中心。</a:t>
            </a:r>
            <a:endParaRPr lang="en-US" altLang="en-US" sz="1400" dirty="0"/>
          </a:p>
        </p:txBody>
      </p:sp>
      <p:pic>
        <p:nvPicPr>
          <p:cNvPr id="323" name="picture 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681227" y="4317491"/>
            <a:ext cx="3880104" cy="3316224"/>
          </a:xfrm>
          <a:prstGeom prst="rect">
            <a:avLst/>
          </a:prstGeom>
        </p:spPr>
      </p:pic>
      <p:pic>
        <p:nvPicPr>
          <p:cNvPr id="324" name="picture 3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5796260" y="252984"/>
            <a:ext cx="1848612" cy="675131"/>
          </a:xfrm>
          <a:prstGeom prst="rect">
            <a:avLst/>
          </a:prstGeom>
        </p:spPr>
      </p:pic>
      <p:sp>
        <p:nvSpPr>
          <p:cNvPr id="326" name="textbox 326"/>
          <p:cNvSpPr/>
          <p:nvPr/>
        </p:nvSpPr>
        <p:spPr>
          <a:xfrm>
            <a:off x="12509450" y="7644003"/>
            <a:ext cx="726440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楼栋夜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endParaRPr lang="en-US" altLang="en-US" sz="1400" dirty="0"/>
          </a:p>
        </p:txBody>
      </p:sp>
      <p:sp>
        <p:nvSpPr>
          <p:cNvPr id="327" name="textbox 327"/>
          <p:cNvSpPr/>
          <p:nvPr/>
        </p:nvSpPr>
        <p:spPr>
          <a:xfrm>
            <a:off x="2171587" y="7644003"/>
            <a:ext cx="726440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楼栋夜</a:t>
            </a:r>
            <a:r>
              <a:rPr sz="1400" spc="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景</a:t>
            </a:r>
            <a:endParaRPr lang="en-US" altLang="en-US" sz="1400" dirty="0"/>
          </a:p>
        </p:txBody>
      </p:sp>
      <p:sp>
        <p:nvSpPr>
          <p:cNvPr id="328" name="textbox 328"/>
          <p:cNvSpPr/>
          <p:nvPr/>
        </p:nvSpPr>
        <p:spPr>
          <a:xfrm>
            <a:off x="6186814" y="7644003"/>
            <a:ext cx="724534" cy="2317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90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6000"/>
              </a:lnSpc>
            </a:pPr>
            <a:r>
              <a:rPr sz="1400" spc="-3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海港明</a:t>
            </a:r>
            <a:r>
              <a:rPr sz="1400" spc="-10" dirty="0">
                <a:solidFill>
                  <a:srgbClr val="3D3D3D">
                    <a:alpha val="100000"/>
                  </a:srgb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灯</a:t>
            </a:r>
            <a:endParaRPr lang="en-US" altLang="en-US" sz="14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4f9dbd9f-4f36-4e54-9ac9-7deb8c58b8e2}"/>
</p:tagLst>
</file>

<file path=ppt/tags/tag2.xml><?xml version="1.0" encoding="utf-8"?>
<p:tagLst xmlns:p="http://schemas.openxmlformats.org/presentationml/2006/main">
  <p:tag name="KSO_WM_UNIT_TABLE_BEAUTIFY" val="smartTable{57d39c30-a584-4a59-8435-a778ccf9fce6}"/>
  <p:tag name="TABLE_ENDDRAG_ORIGIN_RECT" val="567*418"/>
  <p:tag name="TABLE_ENDDRAG_RECT" val="782*128*567*418"/>
</p:tagLst>
</file>

<file path=ppt/tags/tag3.xml><?xml version="1.0" encoding="utf-8"?>
<p:tagLst xmlns:p="http://schemas.openxmlformats.org/presentationml/2006/main">
  <p:tag name="KSO_WPP_MARK_KEY" val="7cdcc138-33b9-4a8d-b00f-f2a4923adf2d"/>
  <p:tag name="COMMONDATA" val="eyJoZGlkIjoiZTEyZDE0YTU5NjczYjM3ODkxZjVhZmFmMzM3YjM2ZTI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4218</Words>
  <Application>WPS 演示</Application>
  <PresentationFormat/>
  <Paragraphs>485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黑体</vt:lpstr>
      <vt:lpstr>Arial</vt:lpstr>
      <vt:lpstr>微软雅黑 Light</vt:lpstr>
      <vt:lpstr>仿宋</vt:lpstr>
      <vt:lpstr>微软雅黑</vt:lpstr>
      <vt:lpstr>Arial Unicode MS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2</cp:revision>
  <dcterms:created xsi:type="dcterms:W3CDTF">2023-03-28T02:27:00Z</dcterms:created>
  <dcterms:modified xsi:type="dcterms:W3CDTF">2023-03-29T01:17:01Z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2023-03-28T17:55:36Z</vt:filetime>
  </property>
  <property fmtid="{D5CDD505-2E9C-101B-9397-08002B2CF9AE}" pid="4" name="UsrData">
    <vt:lpwstr>6422489ca2d7b0001516e364</vt:lpwstr>
  </property>
  <property fmtid="{D5CDD505-2E9C-101B-9397-08002B2CF9AE}" pid="5" name="ICV">
    <vt:lpwstr>18214190521D42E9A4E0D8C9FEC42CC8</vt:lpwstr>
  </property>
  <property fmtid="{D5CDD505-2E9C-101B-9397-08002B2CF9AE}" pid="6" name="KSOProductBuildVer">
    <vt:lpwstr>2052-11.1.0.12763</vt:lpwstr>
  </property>
</Properties>
</file>